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6" r:id="rId3"/>
    <p:sldId id="258" r:id="rId4"/>
    <p:sldId id="320" r:id="rId5"/>
    <p:sldId id="266" r:id="rId6"/>
    <p:sldId id="267" r:id="rId7"/>
    <p:sldId id="310" r:id="rId8"/>
    <p:sldId id="268" r:id="rId9"/>
    <p:sldId id="430" r:id="rId10"/>
    <p:sldId id="259" r:id="rId11"/>
    <p:sldId id="273" r:id="rId12"/>
    <p:sldId id="269" r:id="rId13"/>
    <p:sldId id="279" r:id="rId14"/>
    <p:sldId id="270" r:id="rId15"/>
    <p:sldId id="274" r:id="rId16"/>
    <p:sldId id="275" r:id="rId17"/>
    <p:sldId id="277" r:id="rId18"/>
    <p:sldId id="281" r:id="rId19"/>
    <p:sldId id="263" r:id="rId20"/>
    <p:sldId id="948" r:id="rId21"/>
    <p:sldId id="276" r:id="rId22"/>
    <p:sldId id="260" r:id="rId23"/>
    <p:sldId id="280" r:id="rId24"/>
    <p:sldId id="262" r:id="rId25"/>
    <p:sldId id="95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C7EF7B-02D1-4012-AEB9-36D2ECDF7884}">
          <p14:sldIdLst>
            <p14:sldId id="257"/>
            <p14:sldId id="256"/>
            <p14:sldId id="258"/>
            <p14:sldId id="320"/>
            <p14:sldId id="266"/>
            <p14:sldId id="267"/>
            <p14:sldId id="310"/>
            <p14:sldId id="268"/>
            <p14:sldId id="430"/>
            <p14:sldId id="259"/>
            <p14:sldId id="273"/>
            <p14:sldId id="269"/>
            <p14:sldId id="279"/>
            <p14:sldId id="270"/>
            <p14:sldId id="274"/>
            <p14:sldId id="275"/>
            <p14:sldId id="277"/>
            <p14:sldId id="281"/>
            <p14:sldId id="263"/>
            <p14:sldId id="948"/>
            <p14:sldId id="276"/>
            <p14:sldId id="260"/>
            <p14:sldId id="280"/>
            <p14:sldId id="262"/>
            <p14:sldId id="95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1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45467-1538-4CF4-A537-1D323421E821}" v="6" dt="2022-09-16T16:10:26.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013" autoAdjust="0"/>
  </p:normalViewPr>
  <p:slideViewPr>
    <p:cSldViewPr snapToGrid="0" snapToObjects="1">
      <p:cViewPr varScale="1">
        <p:scale>
          <a:sx n="88" d="100"/>
          <a:sy n="88" d="100"/>
        </p:scale>
        <p:origin x="494" y="53"/>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B33B6-10F8-4F64-94BB-7F2E6A85A409}"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BDADF-EE62-423C-AEAE-A893DBF06D0C}" type="slidenum">
              <a:rPr lang="en-US" smtClean="0"/>
              <a:t>‹#›</a:t>
            </a:fld>
            <a:endParaRPr lang="en-US"/>
          </a:p>
        </p:txBody>
      </p:sp>
    </p:spTree>
    <p:extLst>
      <p:ext uri="{BB962C8B-B14F-4D97-AF65-F5344CB8AC3E}">
        <p14:creationId xmlns:p14="http://schemas.microsoft.com/office/powerpoint/2010/main" val="346199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p:txBody>
      </p:sp>
      <p:sp>
        <p:nvSpPr>
          <p:cNvPr id="4" name="Slide Number Placeholder 3"/>
          <p:cNvSpPr>
            <a:spLocks noGrp="1"/>
          </p:cNvSpPr>
          <p:nvPr>
            <p:ph type="sldNum" sz="quarter" idx="5"/>
          </p:nvPr>
        </p:nvSpPr>
        <p:spPr/>
        <p:txBody>
          <a:bodyPr/>
          <a:lstStyle/>
          <a:p>
            <a:fld id="{C47BDADF-EE62-423C-AEAE-A893DBF06D0C}" type="slidenum">
              <a:rPr lang="en-US" smtClean="0"/>
              <a:t>1</a:t>
            </a:fld>
            <a:endParaRPr lang="en-US"/>
          </a:p>
        </p:txBody>
      </p:sp>
    </p:spTree>
    <p:extLst>
      <p:ext uri="{BB962C8B-B14F-4D97-AF65-F5344CB8AC3E}">
        <p14:creationId xmlns:p14="http://schemas.microsoft.com/office/powerpoint/2010/main" val="2898082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p:txBody>
      </p:sp>
      <p:sp>
        <p:nvSpPr>
          <p:cNvPr id="4" name="Slide Number Placeholder 3"/>
          <p:cNvSpPr>
            <a:spLocks noGrp="1"/>
          </p:cNvSpPr>
          <p:nvPr>
            <p:ph type="sldNum" sz="quarter" idx="5"/>
          </p:nvPr>
        </p:nvSpPr>
        <p:spPr/>
        <p:txBody>
          <a:bodyPr/>
          <a:lstStyle/>
          <a:p>
            <a:fld id="{C47BDADF-EE62-423C-AEAE-A893DBF06D0C}" type="slidenum">
              <a:rPr lang="en-US" smtClean="0"/>
              <a:t>10</a:t>
            </a:fld>
            <a:endParaRPr lang="en-US"/>
          </a:p>
        </p:txBody>
      </p:sp>
    </p:spTree>
    <p:extLst>
      <p:ext uri="{BB962C8B-B14F-4D97-AF65-F5344CB8AC3E}">
        <p14:creationId xmlns:p14="http://schemas.microsoft.com/office/powerpoint/2010/main" val="4066911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p:txBody>
      </p:sp>
      <p:sp>
        <p:nvSpPr>
          <p:cNvPr id="4" name="Slide Number Placeholder 3"/>
          <p:cNvSpPr>
            <a:spLocks noGrp="1"/>
          </p:cNvSpPr>
          <p:nvPr>
            <p:ph type="sldNum" sz="quarter" idx="5"/>
          </p:nvPr>
        </p:nvSpPr>
        <p:spPr/>
        <p:txBody>
          <a:bodyPr/>
          <a:lstStyle/>
          <a:p>
            <a:fld id="{C47BDADF-EE62-423C-AEAE-A893DBF06D0C}" type="slidenum">
              <a:rPr lang="en-US" smtClean="0"/>
              <a:t>11</a:t>
            </a:fld>
            <a:endParaRPr lang="en-US"/>
          </a:p>
        </p:txBody>
      </p:sp>
    </p:spTree>
    <p:extLst>
      <p:ext uri="{BB962C8B-B14F-4D97-AF65-F5344CB8AC3E}">
        <p14:creationId xmlns:p14="http://schemas.microsoft.com/office/powerpoint/2010/main" val="4213416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p:txBody>
      </p:sp>
      <p:sp>
        <p:nvSpPr>
          <p:cNvPr id="4" name="Slide Number Placeholder 3"/>
          <p:cNvSpPr>
            <a:spLocks noGrp="1"/>
          </p:cNvSpPr>
          <p:nvPr>
            <p:ph type="sldNum" sz="quarter" idx="5"/>
          </p:nvPr>
        </p:nvSpPr>
        <p:spPr/>
        <p:txBody>
          <a:bodyPr/>
          <a:lstStyle/>
          <a:p>
            <a:fld id="{C47BDADF-EE62-423C-AEAE-A893DBF06D0C}" type="slidenum">
              <a:rPr lang="en-US" smtClean="0"/>
              <a:t>12</a:t>
            </a:fld>
            <a:endParaRPr lang="en-US"/>
          </a:p>
        </p:txBody>
      </p:sp>
    </p:spTree>
    <p:extLst>
      <p:ext uri="{BB962C8B-B14F-4D97-AF65-F5344CB8AC3E}">
        <p14:creationId xmlns:p14="http://schemas.microsoft.com/office/powerpoint/2010/main" val="1599198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p:txBody>
      </p:sp>
      <p:sp>
        <p:nvSpPr>
          <p:cNvPr id="4" name="Slide Number Placeholder 3"/>
          <p:cNvSpPr>
            <a:spLocks noGrp="1"/>
          </p:cNvSpPr>
          <p:nvPr>
            <p:ph type="sldNum" sz="quarter" idx="5"/>
          </p:nvPr>
        </p:nvSpPr>
        <p:spPr/>
        <p:txBody>
          <a:bodyPr/>
          <a:lstStyle/>
          <a:p>
            <a:fld id="{C47BDADF-EE62-423C-AEAE-A893DBF06D0C}" type="slidenum">
              <a:rPr lang="en-US" smtClean="0"/>
              <a:t>13</a:t>
            </a:fld>
            <a:endParaRPr lang="en-US"/>
          </a:p>
        </p:txBody>
      </p:sp>
    </p:spTree>
    <p:extLst>
      <p:ext uri="{BB962C8B-B14F-4D97-AF65-F5344CB8AC3E}">
        <p14:creationId xmlns:p14="http://schemas.microsoft.com/office/powerpoint/2010/main" val="3362408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p:txBody>
      </p:sp>
      <p:sp>
        <p:nvSpPr>
          <p:cNvPr id="4" name="Slide Number Placeholder 3"/>
          <p:cNvSpPr>
            <a:spLocks noGrp="1"/>
          </p:cNvSpPr>
          <p:nvPr>
            <p:ph type="sldNum" sz="quarter" idx="5"/>
          </p:nvPr>
        </p:nvSpPr>
        <p:spPr/>
        <p:txBody>
          <a:bodyPr/>
          <a:lstStyle/>
          <a:p>
            <a:fld id="{C47BDADF-EE62-423C-AEAE-A893DBF06D0C}" type="slidenum">
              <a:rPr lang="en-US" smtClean="0"/>
              <a:t>14</a:t>
            </a:fld>
            <a:endParaRPr lang="en-US"/>
          </a:p>
        </p:txBody>
      </p:sp>
    </p:spTree>
    <p:extLst>
      <p:ext uri="{BB962C8B-B14F-4D97-AF65-F5344CB8AC3E}">
        <p14:creationId xmlns:p14="http://schemas.microsoft.com/office/powerpoint/2010/main" val="2907536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p:txBody>
      </p:sp>
      <p:sp>
        <p:nvSpPr>
          <p:cNvPr id="4" name="Slide Number Placeholder 3"/>
          <p:cNvSpPr>
            <a:spLocks noGrp="1"/>
          </p:cNvSpPr>
          <p:nvPr>
            <p:ph type="sldNum" sz="quarter" idx="5"/>
          </p:nvPr>
        </p:nvSpPr>
        <p:spPr/>
        <p:txBody>
          <a:bodyPr/>
          <a:lstStyle/>
          <a:p>
            <a:fld id="{C47BDADF-EE62-423C-AEAE-A893DBF06D0C}" type="slidenum">
              <a:rPr lang="en-US" smtClean="0"/>
              <a:t>15</a:t>
            </a:fld>
            <a:endParaRPr lang="en-US"/>
          </a:p>
        </p:txBody>
      </p:sp>
    </p:spTree>
    <p:extLst>
      <p:ext uri="{BB962C8B-B14F-4D97-AF65-F5344CB8AC3E}">
        <p14:creationId xmlns:p14="http://schemas.microsoft.com/office/powerpoint/2010/main" val="4144751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p:txBody>
      </p:sp>
      <p:sp>
        <p:nvSpPr>
          <p:cNvPr id="4" name="Slide Number Placeholder 3"/>
          <p:cNvSpPr>
            <a:spLocks noGrp="1"/>
          </p:cNvSpPr>
          <p:nvPr>
            <p:ph type="sldNum" sz="quarter" idx="5"/>
          </p:nvPr>
        </p:nvSpPr>
        <p:spPr/>
        <p:txBody>
          <a:bodyPr/>
          <a:lstStyle/>
          <a:p>
            <a:fld id="{C47BDADF-EE62-423C-AEAE-A893DBF06D0C}" type="slidenum">
              <a:rPr lang="en-US" smtClean="0"/>
              <a:t>16</a:t>
            </a:fld>
            <a:endParaRPr lang="en-US"/>
          </a:p>
        </p:txBody>
      </p:sp>
    </p:spTree>
    <p:extLst>
      <p:ext uri="{BB962C8B-B14F-4D97-AF65-F5344CB8AC3E}">
        <p14:creationId xmlns:p14="http://schemas.microsoft.com/office/powerpoint/2010/main" val="1519711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p:txBody>
      </p:sp>
      <p:sp>
        <p:nvSpPr>
          <p:cNvPr id="4" name="Slide Number Placeholder 3"/>
          <p:cNvSpPr>
            <a:spLocks noGrp="1"/>
          </p:cNvSpPr>
          <p:nvPr>
            <p:ph type="sldNum" sz="quarter" idx="5"/>
          </p:nvPr>
        </p:nvSpPr>
        <p:spPr/>
        <p:txBody>
          <a:bodyPr/>
          <a:lstStyle/>
          <a:p>
            <a:fld id="{C47BDADF-EE62-423C-AEAE-A893DBF06D0C}" type="slidenum">
              <a:rPr lang="en-US" smtClean="0"/>
              <a:t>17</a:t>
            </a:fld>
            <a:endParaRPr lang="en-US"/>
          </a:p>
        </p:txBody>
      </p:sp>
    </p:spTree>
    <p:extLst>
      <p:ext uri="{BB962C8B-B14F-4D97-AF65-F5344CB8AC3E}">
        <p14:creationId xmlns:p14="http://schemas.microsoft.com/office/powerpoint/2010/main" val="164446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p:txBody>
      </p:sp>
      <p:sp>
        <p:nvSpPr>
          <p:cNvPr id="4" name="Slide Number Placeholder 3"/>
          <p:cNvSpPr>
            <a:spLocks noGrp="1"/>
          </p:cNvSpPr>
          <p:nvPr>
            <p:ph type="sldNum" sz="quarter" idx="5"/>
          </p:nvPr>
        </p:nvSpPr>
        <p:spPr/>
        <p:txBody>
          <a:bodyPr/>
          <a:lstStyle/>
          <a:p>
            <a:fld id="{C47BDADF-EE62-423C-AEAE-A893DBF06D0C}" type="slidenum">
              <a:rPr lang="en-US" smtClean="0"/>
              <a:t>18</a:t>
            </a:fld>
            <a:endParaRPr lang="en-US"/>
          </a:p>
        </p:txBody>
      </p:sp>
    </p:spTree>
    <p:extLst>
      <p:ext uri="{BB962C8B-B14F-4D97-AF65-F5344CB8AC3E}">
        <p14:creationId xmlns:p14="http://schemas.microsoft.com/office/powerpoint/2010/main" val="1630177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C47BDADF-EE62-423C-AEAE-A893DBF06D0C}" type="slidenum">
              <a:rPr lang="en-US" smtClean="0"/>
              <a:t>19</a:t>
            </a:fld>
            <a:endParaRPr lang="en-US"/>
          </a:p>
        </p:txBody>
      </p:sp>
    </p:spTree>
    <p:extLst>
      <p:ext uri="{BB962C8B-B14F-4D97-AF65-F5344CB8AC3E}">
        <p14:creationId xmlns:p14="http://schemas.microsoft.com/office/powerpoint/2010/main" val="98551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p:txBody>
      </p:sp>
      <p:sp>
        <p:nvSpPr>
          <p:cNvPr id="4" name="Slide Number Placeholder 3"/>
          <p:cNvSpPr>
            <a:spLocks noGrp="1"/>
          </p:cNvSpPr>
          <p:nvPr>
            <p:ph type="sldNum" sz="quarter" idx="5"/>
          </p:nvPr>
        </p:nvSpPr>
        <p:spPr/>
        <p:txBody>
          <a:bodyPr/>
          <a:lstStyle/>
          <a:p>
            <a:fld id="{C47BDADF-EE62-423C-AEAE-A893DBF06D0C}" type="slidenum">
              <a:rPr lang="en-US" smtClean="0"/>
              <a:t>2</a:t>
            </a:fld>
            <a:endParaRPr lang="en-US"/>
          </a:p>
        </p:txBody>
      </p:sp>
    </p:spTree>
    <p:extLst>
      <p:ext uri="{BB962C8B-B14F-4D97-AF65-F5344CB8AC3E}">
        <p14:creationId xmlns:p14="http://schemas.microsoft.com/office/powerpoint/2010/main" val="394485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r>
              <a:rPr lang="en-US" dirty="0"/>
              <a:t>Stress Drink Leave Study – Patrick Krill</a:t>
            </a:r>
          </a:p>
          <a:p>
            <a:r>
              <a:rPr lang="en-US" dirty="0"/>
              <a:t>ABA Practice Forward Study</a:t>
            </a:r>
          </a:p>
          <a:p>
            <a:r>
              <a:rPr lang="en-US" dirty="0"/>
              <a:t>ALM Study </a:t>
            </a:r>
          </a:p>
          <a:p>
            <a:r>
              <a:rPr lang="en-US" dirty="0"/>
              <a:t>People Professions and Profit Centers – </a:t>
            </a:r>
            <a:r>
              <a:rPr lang="en-US"/>
              <a:t>Patrick Krill – April 2022</a:t>
            </a:r>
            <a:endParaRPr lang="en-US" dirty="0"/>
          </a:p>
        </p:txBody>
      </p:sp>
      <p:sp>
        <p:nvSpPr>
          <p:cNvPr id="4" name="Slide Number Placeholder 3"/>
          <p:cNvSpPr>
            <a:spLocks noGrp="1"/>
          </p:cNvSpPr>
          <p:nvPr>
            <p:ph type="sldNum" sz="quarter" idx="5"/>
          </p:nvPr>
        </p:nvSpPr>
        <p:spPr/>
        <p:txBody>
          <a:bodyPr/>
          <a:lstStyle/>
          <a:p>
            <a:fld id="{C47BDADF-EE62-423C-AEAE-A893DBF06D0C}" type="slidenum">
              <a:rPr lang="en-US" smtClean="0"/>
              <a:t>20</a:t>
            </a:fld>
            <a:endParaRPr lang="en-US"/>
          </a:p>
        </p:txBody>
      </p:sp>
    </p:spTree>
    <p:extLst>
      <p:ext uri="{BB962C8B-B14F-4D97-AF65-F5344CB8AC3E}">
        <p14:creationId xmlns:p14="http://schemas.microsoft.com/office/powerpoint/2010/main" val="2506755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C47BDADF-EE62-423C-AEAE-A893DBF06D0C}" type="slidenum">
              <a:rPr lang="en-US" smtClean="0"/>
              <a:t>21</a:t>
            </a:fld>
            <a:endParaRPr lang="en-US"/>
          </a:p>
        </p:txBody>
      </p:sp>
    </p:spTree>
    <p:extLst>
      <p:ext uri="{BB962C8B-B14F-4D97-AF65-F5344CB8AC3E}">
        <p14:creationId xmlns:p14="http://schemas.microsoft.com/office/powerpoint/2010/main" val="2881753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C47BDADF-EE62-423C-AEAE-A893DBF06D0C}" type="slidenum">
              <a:rPr lang="en-US" smtClean="0"/>
              <a:t>22</a:t>
            </a:fld>
            <a:endParaRPr lang="en-US"/>
          </a:p>
        </p:txBody>
      </p:sp>
    </p:spTree>
    <p:extLst>
      <p:ext uri="{BB962C8B-B14F-4D97-AF65-F5344CB8AC3E}">
        <p14:creationId xmlns:p14="http://schemas.microsoft.com/office/powerpoint/2010/main" val="2411943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p:txBody>
      </p:sp>
      <p:sp>
        <p:nvSpPr>
          <p:cNvPr id="4" name="Slide Number Placeholder 3"/>
          <p:cNvSpPr>
            <a:spLocks noGrp="1"/>
          </p:cNvSpPr>
          <p:nvPr>
            <p:ph type="sldNum" sz="quarter" idx="5"/>
          </p:nvPr>
        </p:nvSpPr>
        <p:spPr/>
        <p:txBody>
          <a:bodyPr/>
          <a:lstStyle/>
          <a:p>
            <a:fld id="{C47BDADF-EE62-423C-AEAE-A893DBF06D0C}" type="slidenum">
              <a:rPr lang="en-US" smtClean="0"/>
              <a:t>23</a:t>
            </a:fld>
            <a:endParaRPr lang="en-US"/>
          </a:p>
        </p:txBody>
      </p:sp>
    </p:spTree>
    <p:extLst>
      <p:ext uri="{BB962C8B-B14F-4D97-AF65-F5344CB8AC3E}">
        <p14:creationId xmlns:p14="http://schemas.microsoft.com/office/powerpoint/2010/main" val="3651394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p:txBody>
      </p:sp>
      <p:sp>
        <p:nvSpPr>
          <p:cNvPr id="4" name="Slide Number Placeholder 3"/>
          <p:cNvSpPr>
            <a:spLocks noGrp="1"/>
          </p:cNvSpPr>
          <p:nvPr>
            <p:ph type="sldNum" sz="quarter" idx="5"/>
          </p:nvPr>
        </p:nvSpPr>
        <p:spPr/>
        <p:txBody>
          <a:bodyPr/>
          <a:lstStyle/>
          <a:p>
            <a:fld id="{C47BDADF-EE62-423C-AEAE-A893DBF06D0C}" type="slidenum">
              <a:rPr lang="en-US" smtClean="0"/>
              <a:t>24</a:t>
            </a:fld>
            <a:endParaRPr lang="en-US"/>
          </a:p>
        </p:txBody>
      </p:sp>
    </p:spTree>
    <p:extLst>
      <p:ext uri="{BB962C8B-B14F-4D97-AF65-F5344CB8AC3E}">
        <p14:creationId xmlns:p14="http://schemas.microsoft.com/office/powerpoint/2010/main" val="368411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p:txBody>
      </p:sp>
      <p:sp>
        <p:nvSpPr>
          <p:cNvPr id="4" name="Slide Number Placeholder 3"/>
          <p:cNvSpPr>
            <a:spLocks noGrp="1"/>
          </p:cNvSpPr>
          <p:nvPr>
            <p:ph type="sldNum" sz="quarter" idx="5"/>
          </p:nvPr>
        </p:nvSpPr>
        <p:spPr/>
        <p:txBody>
          <a:bodyPr/>
          <a:lstStyle/>
          <a:p>
            <a:fld id="{C47BDADF-EE62-423C-AEAE-A893DBF06D0C}" type="slidenum">
              <a:rPr lang="en-US" smtClean="0"/>
              <a:t>3</a:t>
            </a:fld>
            <a:endParaRPr lang="en-US"/>
          </a:p>
        </p:txBody>
      </p:sp>
    </p:spTree>
    <p:extLst>
      <p:ext uri="{BB962C8B-B14F-4D97-AF65-F5344CB8AC3E}">
        <p14:creationId xmlns:p14="http://schemas.microsoft.com/office/powerpoint/2010/main" val="229739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C47BDADF-EE62-423C-AEAE-A893DBF06D0C}" type="slidenum">
              <a:rPr lang="en-US" smtClean="0"/>
              <a:t>4</a:t>
            </a:fld>
            <a:endParaRPr lang="en-US"/>
          </a:p>
        </p:txBody>
      </p:sp>
    </p:spTree>
    <p:extLst>
      <p:ext uri="{BB962C8B-B14F-4D97-AF65-F5344CB8AC3E}">
        <p14:creationId xmlns:p14="http://schemas.microsoft.com/office/powerpoint/2010/main" val="369175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C47BDADF-EE62-423C-AEAE-A893DBF06D0C}" type="slidenum">
              <a:rPr lang="en-US" smtClean="0"/>
              <a:t>5</a:t>
            </a:fld>
            <a:endParaRPr lang="en-US"/>
          </a:p>
        </p:txBody>
      </p:sp>
    </p:spTree>
    <p:extLst>
      <p:ext uri="{BB962C8B-B14F-4D97-AF65-F5344CB8AC3E}">
        <p14:creationId xmlns:p14="http://schemas.microsoft.com/office/powerpoint/2010/main" val="49673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C47BDADF-EE62-423C-AEAE-A893DBF06D0C}" type="slidenum">
              <a:rPr lang="en-US" smtClean="0"/>
              <a:t>6</a:t>
            </a:fld>
            <a:endParaRPr lang="en-US"/>
          </a:p>
        </p:txBody>
      </p:sp>
    </p:spTree>
    <p:extLst>
      <p:ext uri="{BB962C8B-B14F-4D97-AF65-F5344CB8AC3E}">
        <p14:creationId xmlns:p14="http://schemas.microsoft.com/office/powerpoint/2010/main" val="38997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dirty="0"/>
          </a:p>
        </p:txBody>
      </p:sp>
    </p:spTree>
    <p:extLst>
      <p:ext uri="{BB962C8B-B14F-4D97-AF65-F5344CB8AC3E}">
        <p14:creationId xmlns:p14="http://schemas.microsoft.com/office/powerpoint/2010/main" val="2538018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C47BDADF-EE62-423C-AEAE-A893DBF06D0C}" type="slidenum">
              <a:rPr lang="en-US" smtClean="0"/>
              <a:t>8</a:t>
            </a:fld>
            <a:endParaRPr lang="en-US"/>
          </a:p>
        </p:txBody>
      </p:sp>
    </p:spTree>
    <p:extLst>
      <p:ext uri="{BB962C8B-B14F-4D97-AF65-F5344CB8AC3E}">
        <p14:creationId xmlns:p14="http://schemas.microsoft.com/office/powerpoint/2010/main" val="105902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C47BDADF-EE62-423C-AEAE-A893DBF06D0C}" type="slidenum">
              <a:rPr lang="en-US" smtClean="0"/>
              <a:t>9</a:t>
            </a:fld>
            <a:endParaRPr lang="en-US"/>
          </a:p>
        </p:txBody>
      </p:sp>
    </p:spTree>
    <p:extLst>
      <p:ext uri="{BB962C8B-B14F-4D97-AF65-F5344CB8AC3E}">
        <p14:creationId xmlns:p14="http://schemas.microsoft.com/office/powerpoint/2010/main" val="234017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4B4C-8448-0AFD-96DE-07387F8490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DCADB2E-682D-3B0A-FBBC-FEF04148C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8423DA-65F8-F4FF-6C0A-2780FA658F0B}"/>
              </a:ext>
            </a:extLst>
          </p:cNvPr>
          <p:cNvSpPr>
            <a:spLocks noGrp="1"/>
          </p:cNvSpPr>
          <p:nvPr>
            <p:ph type="dt" sz="half" idx="10"/>
          </p:nvPr>
        </p:nvSpPr>
        <p:spPr/>
        <p:txBody>
          <a:bodyPr/>
          <a:lstStyle/>
          <a:p>
            <a:fld id="{A854D4AB-3D2B-5642-B6B7-03F34C6B3ACF}" type="datetimeFigureOut">
              <a:rPr lang="en-US" smtClean="0"/>
              <a:t>9/16/2022</a:t>
            </a:fld>
            <a:endParaRPr lang="en-US"/>
          </a:p>
        </p:txBody>
      </p:sp>
      <p:sp>
        <p:nvSpPr>
          <p:cNvPr id="5" name="Footer Placeholder 4">
            <a:extLst>
              <a:ext uri="{FF2B5EF4-FFF2-40B4-BE49-F238E27FC236}">
                <a16:creationId xmlns:a16="http://schemas.microsoft.com/office/drawing/2014/main" id="{5501D569-D49D-CE74-1585-221900592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604BC-753F-3134-82D3-E19766BA07F6}"/>
              </a:ext>
            </a:extLst>
          </p:cNvPr>
          <p:cNvSpPr>
            <a:spLocks noGrp="1"/>
          </p:cNvSpPr>
          <p:nvPr>
            <p:ph type="sldNum" sz="quarter" idx="12"/>
          </p:nvPr>
        </p:nvSpPr>
        <p:spPr/>
        <p:txBody>
          <a:bodyPr/>
          <a:lstStyle/>
          <a:p>
            <a:fld id="{8842573B-7B43-0B41-9295-C6FD904A9188}" type="slidenum">
              <a:rPr lang="en-US" smtClean="0"/>
              <a:t>‹#›</a:t>
            </a:fld>
            <a:endParaRPr lang="en-US"/>
          </a:p>
        </p:txBody>
      </p:sp>
    </p:spTree>
    <p:extLst>
      <p:ext uri="{BB962C8B-B14F-4D97-AF65-F5344CB8AC3E}">
        <p14:creationId xmlns:p14="http://schemas.microsoft.com/office/powerpoint/2010/main" val="127024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ACA4-7682-C11E-C40F-23FA07635F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CF6D2E-AE09-6886-1624-68506A840B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31B59-32CC-C0DF-8988-C622B63B53AC}"/>
              </a:ext>
            </a:extLst>
          </p:cNvPr>
          <p:cNvSpPr>
            <a:spLocks noGrp="1"/>
          </p:cNvSpPr>
          <p:nvPr>
            <p:ph type="dt" sz="half" idx="10"/>
          </p:nvPr>
        </p:nvSpPr>
        <p:spPr/>
        <p:txBody>
          <a:bodyPr/>
          <a:lstStyle/>
          <a:p>
            <a:fld id="{A854D4AB-3D2B-5642-B6B7-03F34C6B3ACF}" type="datetimeFigureOut">
              <a:rPr lang="en-US" smtClean="0"/>
              <a:t>9/16/2022</a:t>
            </a:fld>
            <a:endParaRPr lang="en-US"/>
          </a:p>
        </p:txBody>
      </p:sp>
      <p:sp>
        <p:nvSpPr>
          <p:cNvPr id="5" name="Footer Placeholder 4">
            <a:extLst>
              <a:ext uri="{FF2B5EF4-FFF2-40B4-BE49-F238E27FC236}">
                <a16:creationId xmlns:a16="http://schemas.microsoft.com/office/drawing/2014/main" id="{550824DE-C290-89D7-D1D9-267391FCB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E2151-8636-7FE2-6FEB-B79EEAED5BCE}"/>
              </a:ext>
            </a:extLst>
          </p:cNvPr>
          <p:cNvSpPr>
            <a:spLocks noGrp="1"/>
          </p:cNvSpPr>
          <p:nvPr>
            <p:ph type="sldNum" sz="quarter" idx="12"/>
          </p:nvPr>
        </p:nvSpPr>
        <p:spPr/>
        <p:txBody>
          <a:bodyPr/>
          <a:lstStyle/>
          <a:p>
            <a:fld id="{8842573B-7B43-0B41-9295-C6FD904A9188}" type="slidenum">
              <a:rPr lang="en-US" smtClean="0"/>
              <a:t>‹#›</a:t>
            </a:fld>
            <a:endParaRPr lang="en-US"/>
          </a:p>
        </p:txBody>
      </p:sp>
    </p:spTree>
    <p:extLst>
      <p:ext uri="{BB962C8B-B14F-4D97-AF65-F5344CB8AC3E}">
        <p14:creationId xmlns:p14="http://schemas.microsoft.com/office/powerpoint/2010/main" val="397830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06DD1D-EC24-91A1-9E60-C2A03D2064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0ABC51-5481-E5BE-8867-5CA0CE839E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42BB9-0EF0-36DC-C618-B400E6646098}"/>
              </a:ext>
            </a:extLst>
          </p:cNvPr>
          <p:cNvSpPr>
            <a:spLocks noGrp="1"/>
          </p:cNvSpPr>
          <p:nvPr>
            <p:ph type="dt" sz="half" idx="10"/>
          </p:nvPr>
        </p:nvSpPr>
        <p:spPr/>
        <p:txBody>
          <a:bodyPr/>
          <a:lstStyle/>
          <a:p>
            <a:fld id="{A854D4AB-3D2B-5642-B6B7-03F34C6B3ACF}" type="datetimeFigureOut">
              <a:rPr lang="en-US" smtClean="0"/>
              <a:t>9/16/2022</a:t>
            </a:fld>
            <a:endParaRPr lang="en-US"/>
          </a:p>
        </p:txBody>
      </p:sp>
      <p:sp>
        <p:nvSpPr>
          <p:cNvPr id="5" name="Footer Placeholder 4">
            <a:extLst>
              <a:ext uri="{FF2B5EF4-FFF2-40B4-BE49-F238E27FC236}">
                <a16:creationId xmlns:a16="http://schemas.microsoft.com/office/drawing/2014/main" id="{0A8E040E-B0B9-7024-8181-99C1D4838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51EB2-BD91-E7CA-2B93-1EFF31D48B4C}"/>
              </a:ext>
            </a:extLst>
          </p:cNvPr>
          <p:cNvSpPr>
            <a:spLocks noGrp="1"/>
          </p:cNvSpPr>
          <p:nvPr>
            <p:ph type="sldNum" sz="quarter" idx="12"/>
          </p:nvPr>
        </p:nvSpPr>
        <p:spPr/>
        <p:txBody>
          <a:bodyPr/>
          <a:lstStyle/>
          <a:p>
            <a:fld id="{8842573B-7B43-0B41-9295-C6FD904A9188}" type="slidenum">
              <a:rPr lang="en-US" smtClean="0"/>
              <a:t>‹#›</a:t>
            </a:fld>
            <a:endParaRPr lang="en-US"/>
          </a:p>
        </p:txBody>
      </p:sp>
    </p:spTree>
    <p:extLst>
      <p:ext uri="{BB962C8B-B14F-4D97-AF65-F5344CB8AC3E}">
        <p14:creationId xmlns:p14="http://schemas.microsoft.com/office/powerpoint/2010/main" val="173816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11074-8BEF-8C48-493B-5ACA11ED492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EBB4CAA-0A49-ADDA-4AC2-2EC9790945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9B5AEBF-4D34-6082-E167-084C5FEC7263}"/>
              </a:ext>
            </a:extLst>
          </p:cNvPr>
          <p:cNvSpPr>
            <a:spLocks noGrp="1"/>
          </p:cNvSpPr>
          <p:nvPr>
            <p:ph type="dt" sz="half" idx="10"/>
          </p:nvPr>
        </p:nvSpPr>
        <p:spPr/>
        <p:txBody>
          <a:bodyPr/>
          <a:lstStyle/>
          <a:p>
            <a:fld id="{A854D4AB-3D2B-5642-B6B7-03F34C6B3ACF}" type="datetimeFigureOut">
              <a:rPr lang="en-US" smtClean="0"/>
              <a:t>9/16/2022</a:t>
            </a:fld>
            <a:endParaRPr lang="en-US"/>
          </a:p>
        </p:txBody>
      </p:sp>
      <p:sp>
        <p:nvSpPr>
          <p:cNvPr id="5" name="Footer Placeholder 4">
            <a:extLst>
              <a:ext uri="{FF2B5EF4-FFF2-40B4-BE49-F238E27FC236}">
                <a16:creationId xmlns:a16="http://schemas.microsoft.com/office/drawing/2014/main" id="{6489EFFF-7B3A-BEF6-81D7-A3F5E5CF8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B36D5-6493-54E3-F6BE-3B0AB9FAC1F4}"/>
              </a:ext>
            </a:extLst>
          </p:cNvPr>
          <p:cNvSpPr>
            <a:spLocks noGrp="1"/>
          </p:cNvSpPr>
          <p:nvPr>
            <p:ph type="sldNum" sz="quarter" idx="12"/>
          </p:nvPr>
        </p:nvSpPr>
        <p:spPr/>
        <p:txBody>
          <a:bodyPr/>
          <a:lstStyle/>
          <a:p>
            <a:fld id="{8842573B-7B43-0B41-9295-C6FD904A9188}" type="slidenum">
              <a:rPr lang="en-US" smtClean="0"/>
              <a:t>‹#›</a:t>
            </a:fld>
            <a:endParaRPr lang="en-US"/>
          </a:p>
        </p:txBody>
      </p:sp>
    </p:spTree>
    <p:extLst>
      <p:ext uri="{BB962C8B-B14F-4D97-AF65-F5344CB8AC3E}">
        <p14:creationId xmlns:p14="http://schemas.microsoft.com/office/powerpoint/2010/main" val="218259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1EFB-E7F4-19FF-50BF-E2EA8BEE39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2B40C82-56F2-DBF7-D2E7-E88C7D35D0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63D76B-97E7-C2E3-21B5-BC691DC1257E}"/>
              </a:ext>
            </a:extLst>
          </p:cNvPr>
          <p:cNvSpPr>
            <a:spLocks noGrp="1"/>
          </p:cNvSpPr>
          <p:nvPr>
            <p:ph type="dt" sz="half" idx="10"/>
          </p:nvPr>
        </p:nvSpPr>
        <p:spPr/>
        <p:txBody>
          <a:bodyPr/>
          <a:lstStyle/>
          <a:p>
            <a:fld id="{A854D4AB-3D2B-5642-B6B7-03F34C6B3ACF}" type="datetimeFigureOut">
              <a:rPr lang="en-US" smtClean="0"/>
              <a:t>9/16/2022</a:t>
            </a:fld>
            <a:endParaRPr lang="en-US"/>
          </a:p>
        </p:txBody>
      </p:sp>
      <p:sp>
        <p:nvSpPr>
          <p:cNvPr id="5" name="Footer Placeholder 4">
            <a:extLst>
              <a:ext uri="{FF2B5EF4-FFF2-40B4-BE49-F238E27FC236}">
                <a16:creationId xmlns:a16="http://schemas.microsoft.com/office/drawing/2014/main" id="{490E5E27-46C6-D5C0-B246-9482CC29C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87746-F051-683D-6E7F-ABE6D8A83F6B}"/>
              </a:ext>
            </a:extLst>
          </p:cNvPr>
          <p:cNvSpPr>
            <a:spLocks noGrp="1"/>
          </p:cNvSpPr>
          <p:nvPr>
            <p:ph type="sldNum" sz="quarter" idx="12"/>
          </p:nvPr>
        </p:nvSpPr>
        <p:spPr/>
        <p:txBody>
          <a:bodyPr/>
          <a:lstStyle/>
          <a:p>
            <a:fld id="{8842573B-7B43-0B41-9295-C6FD904A9188}" type="slidenum">
              <a:rPr lang="en-US" smtClean="0"/>
              <a:t>‹#›</a:t>
            </a:fld>
            <a:endParaRPr lang="en-US"/>
          </a:p>
        </p:txBody>
      </p:sp>
    </p:spTree>
    <p:extLst>
      <p:ext uri="{BB962C8B-B14F-4D97-AF65-F5344CB8AC3E}">
        <p14:creationId xmlns:p14="http://schemas.microsoft.com/office/powerpoint/2010/main" val="155003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3E3-8F8C-C823-CF9B-947EEA8CAB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3311E6-87E8-3358-94CE-5A2C2F12F6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D7146-3225-F1D5-4468-C3AA8FEDA7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7FEF07-8CB3-A71D-6AA9-003E4C5CCDF0}"/>
              </a:ext>
            </a:extLst>
          </p:cNvPr>
          <p:cNvSpPr>
            <a:spLocks noGrp="1"/>
          </p:cNvSpPr>
          <p:nvPr>
            <p:ph type="dt" sz="half" idx="10"/>
          </p:nvPr>
        </p:nvSpPr>
        <p:spPr/>
        <p:txBody>
          <a:bodyPr/>
          <a:lstStyle/>
          <a:p>
            <a:fld id="{A854D4AB-3D2B-5642-B6B7-03F34C6B3ACF}" type="datetimeFigureOut">
              <a:rPr lang="en-US" smtClean="0"/>
              <a:t>9/16/2022</a:t>
            </a:fld>
            <a:endParaRPr lang="en-US"/>
          </a:p>
        </p:txBody>
      </p:sp>
      <p:sp>
        <p:nvSpPr>
          <p:cNvPr id="6" name="Footer Placeholder 5">
            <a:extLst>
              <a:ext uri="{FF2B5EF4-FFF2-40B4-BE49-F238E27FC236}">
                <a16:creationId xmlns:a16="http://schemas.microsoft.com/office/drawing/2014/main" id="{119BCB39-075F-9EF2-A63F-711C6BAE2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1EF7B-171E-3408-A967-CCE1788C07C6}"/>
              </a:ext>
            </a:extLst>
          </p:cNvPr>
          <p:cNvSpPr>
            <a:spLocks noGrp="1"/>
          </p:cNvSpPr>
          <p:nvPr>
            <p:ph type="sldNum" sz="quarter" idx="12"/>
          </p:nvPr>
        </p:nvSpPr>
        <p:spPr/>
        <p:txBody>
          <a:bodyPr/>
          <a:lstStyle/>
          <a:p>
            <a:fld id="{8842573B-7B43-0B41-9295-C6FD904A9188}" type="slidenum">
              <a:rPr lang="en-US" smtClean="0"/>
              <a:t>‹#›</a:t>
            </a:fld>
            <a:endParaRPr lang="en-US"/>
          </a:p>
        </p:txBody>
      </p:sp>
    </p:spTree>
    <p:extLst>
      <p:ext uri="{BB962C8B-B14F-4D97-AF65-F5344CB8AC3E}">
        <p14:creationId xmlns:p14="http://schemas.microsoft.com/office/powerpoint/2010/main" val="177569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2981-D30A-F35D-7BEC-1E07BF159B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BA3E2B-EBE1-2EAC-E468-665FA4A060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1FC9E1-D562-B0E8-0EB0-602841BA4E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556E20-4D97-39F8-737C-7B993A7455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22FEEA-6A07-F2C4-4119-C076E618B2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7CF8BD-93E5-86F9-98CE-BD09C0A2B303}"/>
              </a:ext>
            </a:extLst>
          </p:cNvPr>
          <p:cNvSpPr>
            <a:spLocks noGrp="1"/>
          </p:cNvSpPr>
          <p:nvPr>
            <p:ph type="dt" sz="half" idx="10"/>
          </p:nvPr>
        </p:nvSpPr>
        <p:spPr/>
        <p:txBody>
          <a:bodyPr/>
          <a:lstStyle/>
          <a:p>
            <a:fld id="{A854D4AB-3D2B-5642-B6B7-03F34C6B3ACF}" type="datetimeFigureOut">
              <a:rPr lang="en-US" smtClean="0"/>
              <a:t>9/16/2022</a:t>
            </a:fld>
            <a:endParaRPr lang="en-US"/>
          </a:p>
        </p:txBody>
      </p:sp>
      <p:sp>
        <p:nvSpPr>
          <p:cNvPr id="8" name="Footer Placeholder 7">
            <a:extLst>
              <a:ext uri="{FF2B5EF4-FFF2-40B4-BE49-F238E27FC236}">
                <a16:creationId xmlns:a16="http://schemas.microsoft.com/office/drawing/2014/main" id="{A2C8917F-EC31-E11C-6613-9C8BF2F060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75D00B-1467-E060-B041-EAB97F3B5CFB}"/>
              </a:ext>
            </a:extLst>
          </p:cNvPr>
          <p:cNvSpPr>
            <a:spLocks noGrp="1"/>
          </p:cNvSpPr>
          <p:nvPr>
            <p:ph type="sldNum" sz="quarter" idx="12"/>
          </p:nvPr>
        </p:nvSpPr>
        <p:spPr/>
        <p:txBody>
          <a:bodyPr/>
          <a:lstStyle/>
          <a:p>
            <a:fld id="{8842573B-7B43-0B41-9295-C6FD904A9188}" type="slidenum">
              <a:rPr lang="en-US" smtClean="0"/>
              <a:t>‹#›</a:t>
            </a:fld>
            <a:endParaRPr lang="en-US"/>
          </a:p>
        </p:txBody>
      </p:sp>
    </p:spTree>
    <p:extLst>
      <p:ext uri="{BB962C8B-B14F-4D97-AF65-F5344CB8AC3E}">
        <p14:creationId xmlns:p14="http://schemas.microsoft.com/office/powerpoint/2010/main" val="140228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F897-F43B-0875-CB96-928B922AE6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FA0DFF-B95D-2B57-A196-AD77966537F0}"/>
              </a:ext>
            </a:extLst>
          </p:cNvPr>
          <p:cNvSpPr>
            <a:spLocks noGrp="1"/>
          </p:cNvSpPr>
          <p:nvPr>
            <p:ph type="dt" sz="half" idx="10"/>
          </p:nvPr>
        </p:nvSpPr>
        <p:spPr/>
        <p:txBody>
          <a:bodyPr/>
          <a:lstStyle/>
          <a:p>
            <a:fld id="{A854D4AB-3D2B-5642-B6B7-03F34C6B3ACF}" type="datetimeFigureOut">
              <a:rPr lang="en-US" smtClean="0"/>
              <a:t>9/16/2022</a:t>
            </a:fld>
            <a:endParaRPr lang="en-US"/>
          </a:p>
        </p:txBody>
      </p:sp>
      <p:sp>
        <p:nvSpPr>
          <p:cNvPr id="4" name="Footer Placeholder 3">
            <a:extLst>
              <a:ext uri="{FF2B5EF4-FFF2-40B4-BE49-F238E27FC236}">
                <a16:creationId xmlns:a16="http://schemas.microsoft.com/office/drawing/2014/main" id="{3CD032E8-C713-2E3B-D8E4-06F808C2F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9D2280-6544-264A-37B3-BE25AECDA2D5}"/>
              </a:ext>
            </a:extLst>
          </p:cNvPr>
          <p:cNvSpPr>
            <a:spLocks noGrp="1"/>
          </p:cNvSpPr>
          <p:nvPr>
            <p:ph type="sldNum" sz="quarter" idx="12"/>
          </p:nvPr>
        </p:nvSpPr>
        <p:spPr/>
        <p:txBody>
          <a:bodyPr/>
          <a:lstStyle/>
          <a:p>
            <a:fld id="{8842573B-7B43-0B41-9295-C6FD904A9188}" type="slidenum">
              <a:rPr lang="en-US" smtClean="0"/>
              <a:t>‹#›</a:t>
            </a:fld>
            <a:endParaRPr lang="en-US"/>
          </a:p>
        </p:txBody>
      </p:sp>
    </p:spTree>
    <p:extLst>
      <p:ext uri="{BB962C8B-B14F-4D97-AF65-F5344CB8AC3E}">
        <p14:creationId xmlns:p14="http://schemas.microsoft.com/office/powerpoint/2010/main" val="48777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B9599-482D-9D4D-D761-D9CC45FB90FA}"/>
              </a:ext>
            </a:extLst>
          </p:cNvPr>
          <p:cNvSpPr>
            <a:spLocks noGrp="1"/>
          </p:cNvSpPr>
          <p:nvPr>
            <p:ph type="dt" sz="half" idx="10"/>
          </p:nvPr>
        </p:nvSpPr>
        <p:spPr/>
        <p:txBody>
          <a:bodyPr/>
          <a:lstStyle/>
          <a:p>
            <a:fld id="{A854D4AB-3D2B-5642-B6B7-03F34C6B3ACF}" type="datetimeFigureOut">
              <a:rPr lang="en-US" smtClean="0"/>
              <a:t>9/16/2022</a:t>
            </a:fld>
            <a:endParaRPr lang="en-US"/>
          </a:p>
        </p:txBody>
      </p:sp>
      <p:sp>
        <p:nvSpPr>
          <p:cNvPr id="3" name="Footer Placeholder 2">
            <a:extLst>
              <a:ext uri="{FF2B5EF4-FFF2-40B4-BE49-F238E27FC236}">
                <a16:creationId xmlns:a16="http://schemas.microsoft.com/office/drawing/2014/main" id="{BEAD038D-CC62-A226-DAFC-89B70264F4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9FC22-3812-572D-8CFB-99B4DE415B44}"/>
              </a:ext>
            </a:extLst>
          </p:cNvPr>
          <p:cNvSpPr>
            <a:spLocks noGrp="1"/>
          </p:cNvSpPr>
          <p:nvPr>
            <p:ph type="sldNum" sz="quarter" idx="12"/>
          </p:nvPr>
        </p:nvSpPr>
        <p:spPr/>
        <p:txBody>
          <a:bodyPr/>
          <a:lstStyle/>
          <a:p>
            <a:fld id="{8842573B-7B43-0B41-9295-C6FD904A9188}" type="slidenum">
              <a:rPr lang="en-US" smtClean="0"/>
              <a:t>‹#›</a:t>
            </a:fld>
            <a:endParaRPr lang="en-US"/>
          </a:p>
        </p:txBody>
      </p:sp>
    </p:spTree>
    <p:extLst>
      <p:ext uri="{BB962C8B-B14F-4D97-AF65-F5344CB8AC3E}">
        <p14:creationId xmlns:p14="http://schemas.microsoft.com/office/powerpoint/2010/main" val="5304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5561-87F4-F0C1-3FDF-4BC74FAF0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C795A-3BB3-FA61-6682-9F638B379C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BA338C-0243-593A-BF68-5946B6688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8794D-40B4-EF19-A649-D3808190C7C7}"/>
              </a:ext>
            </a:extLst>
          </p:cNvPr>
          <p:cNvSpPr>
            <a:spLocks noGrp="1"/>
          </p:cNvSpPr>
          <p:nvPr>
            <p:ph type="dt" sz="half" idx="10"/>
          </p:nvPr>
        </p:nvSpPr>
        <p:spPr/>
        <p:txBody>
          <a:bodyPr/>
          <a:lstStyle/>
          <a:p>
            <a:fld id="{A854D4AB-3D2B-5642-B6B7-03F34C6B3ACF}" type="datetimeFigureOut">
              <a:rPr lang="en-US" smtClean="0"/>
              <a:t>9/16/2022</a:t>
            </a:fld>
            <a:endParaRPr lang="en-US"/>
          </a:p>
        </p:txBody>
      </p:sp>
      <p:sp>
        <p:nvSpPr>
          <p:cNvPr id="6" name="Footer Placeholder 5">
            <a:extLst>
              <a:ext uri="{FF2B5EF4-FFF2-40B4-BE49-F238E27FC236}">
                <a16:creationId xmlns:a16="http://schemas.microsoft.com/office/drawing/2014/main" id="{EDD09EE0-31B4-2EAD-F79B-30EED21B6D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2A4CEA-16B3-9EDC-3C81-D6AE915A6C39}"/>
              </a:ext>
            </a:extLst>
          </p:cNvPr>
          <p:cNvSpPr>
            <a:spLocks noGrp="1"/>
          </p:cNvSpPr>
          <p:nvPr>
            <p:ph type="sldNum" sz="quarter" idx="12"/>
          </p:nvPr>
        </p:nvSpPr>
        <p:spPr/>
        <p:txBody>
          <a:bodyPr/>
          <a:lstStyle/>
          <a:p>
            <a:fld id="{8842573B-7B43-0B41-9295-C6FD904A9188}" type="slidenum">
              <a:rPr lang="en-US" smtClean="0"/>
              <a:t>‹#›</a:t>
            </a:fld>
            <a:endParaRPr lang="en-US"/>
          </a:p>
        </p:txBody>
      </p:sp>
    </p:spTree>
    <p:extLst>
      <p:ext uri="{BB962C8B-B14F-4D97-AF65-F5344CB8AC3E}">
        <p14:creationId xmlns:p14="http://schemas.microsoft.com/office/powerpoint/2010/main" val="330631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7CB8-D4FA-46B3-5C87-4A0B219BAB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5CD79E-50DB-3D83-514E-5043DEC1E8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7E00D54-78B9-0072-0B78-38C2FCFF01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39654-8031-A822-C805-4A8D7734158B}"/>
              </a:ext>
            </a:extLst>
          </p:cNvPr>
          <p:cNvSpPr>
            <a:spLocks noGrp="1"/>
          </p:cNvSpPr>
          <p:nvPr>
            <p:ph type="dt" sz="half" idx="10"/>
          </p:nvPr>
        </p:nvSpPr>
        <p:spPr/>
        <p:txBody>
          <a:bodyPr/>
          <a:lstStyle/>
          <a:p>
            <a:fld id="{A854D4AB-3D2B-5642-B6B7-03F34C6B3ACF}" type="datetimeFigureOut">
              <a:rPr lang="en-US" smtClean="0"/>
              <a:t>9/16/2022</a:t>
            </a:fld>
            <a:endParaRPr lang="en-US"/>
          </a:p>
        </p:txBody>
      </p:sp>
      <p:sp>
        <p:nvSpPr>
          <p:cNvPr id="6" name="Footer Placeholder 5">
            <a:extLst>
              <a:ext uri="{FF2B5EF4-FFF2-40B4-BE49-F238E27FC236}">
                <a16:creationId xmlns:a16="http://schemas.microsoft.com/office/drawing/2014/main" id="{3D3A00CA-F52C-6DF9-81EF-F972236D0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1CEE4D-BE4F-7FB8-E62B-E6E3DD0C6682}"/>
              </a:ext>
            </a:extLst>
          </p:cNvPr>
          <p:cNvSpPr>
            <a:spLocks noGrp="1"/>
          </p:cNvSpPr>
          <p:nvPr>
            <p:ph type="sldNum" sz="quarter" idx="12"/>
          </p:nvPr>
        </p:nvSpPr>
        <p:spPr/>
        <p:txBody>
          <a:bodyPr/>
          <a:lstStyle/>
          <a:p>
            <a:fld id="{8842573B-7B43-0B41-9295-C6FD904A9188}" type="slidenum">
              <a:rPr lang="en-US" smtClean="0"/>
              <a:t>‹#›</a:t>
            </a:fld>
            <a:endParaRPr lang="en-US"/>
          </a:p>
        </p:txBody>
      </p:sp>
    </p:spTree>
    <p:extLst>
      <p:ext uri="{BB962C8B-B14F-4D97-AF65-F5344CB8AC3E}">
        <p14:creationId xmlns:p14="http://schemas.microsoft.com/office/powerpoint/2010/main" val="309019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400EBBA5-EF4A-3480-2864-800ECC544C27}"/>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436EBCF-E50A-C9E4-4A35-C0E052B70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3A4F90-B1C5-87E6-5A38-8FE5D5ABED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BD683E-94B6-6210-1CB5-41FAA72797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4D4AB-3D2B-5642-B6B7-03F34C6B3ACF}" type="datetimeFigureOut">
              <a:rPr lang="en-US" smtClean="0"/>
              <a:t>9/16/2022</a:t>
            </a:fld>
            <a:endParaRPr lang="en-US"/>
          </a:p>
        </p:txBody>
      </p:sp>
      <p:sp>
        <p:nvSpPr>
          <p:cNvPr id="5" name="Footer Placeholder 4">
            <a:extLst>
              <a:ext uri="{FF2B5EF4-FFF2-40B4-BE49-F238E27FC236}">
                <a16:creationId xmlns:a16="http://schemas.microsoft.com/office/drawing/2014/main" id="{E3E4071F-8C1D-3A7A-16F6-D50EF81DD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A6612D-E615-6C58-DD0B-8028FFD1B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2573B-7B43-0B41-9295-C6FD904A9188}" type="slidenum">
              <a:rPr lang="en-US" smtClean="0"/>
              <a:t>‹#›</a:t>
            </a:fld>
            <a:endParaRPr lang="en-US"/>
          </a:p>
        </p:txBody>
      </p:sp>
    </p:spTree>
    <p:extLst>
      <p:ext uri="{BB962C8B-B14F-4D97-AF65-F5344CB8AC3E}">
        <p14:creationId xmlns:p14="http://schemas.microsoft.com/office/powerpoint/2010/main" val="1620876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lawyerwellbeing.ne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lindrap@prodigy.net" TargetMode="External"/><Relationship Id="rId2" Type="http://schemas.openxmlformats.org/officeDocument/2006/relationships/hyperlink" Target="mailto:jdisanza@lawyerwellbeing.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02876F17-D710-267C-B863-9D23BB9C021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E707723-6124-52E7-C700-0185EB5F2224}"/>
              </a:ext>
            </a:extLst>
          </p:cNvPr>
          <p:cNvSpPr>
            <a:spLocks noGrp="1"/>
          </p:cNvSpPr>
          <p:nvPr>
            <p:ph type="ctrTitle"/>
          </p:nvPr>
        </p:nvSpPr>
        <p:spPr>
          <a:xfrm>
            <a:off x="1749778" y="3236119"/>
            <a:ext cx="8692444" cy="1644517"/>
          </a:xfrm>
        </p:spPr>
        <p:txBody>
          <a:bodyPr>
            <a:normAutofit/>
          </a:bodyPr>
          <a:lstStyle/>
          <a:p>
            <a:r>
              <a:rPr lang="en-US" sz="5400" dirty="0">
                <a:solidFill>
                  <a:schemeClr val="bg1"/>
                </a:solidFill>
              </a:rPr>
              <a:t>Driving the Culture Change:</a:t>
            </a:r>
          </a:p>
        </p:txBody>
      </p:sp>
      <p:sp>
        <p:nvSpPr>
          <p:cNvPr id="3" name="Subtitle 2">
            <a:extLst>
              <a:ext uri="{FF2B5EF4-FFF2-40B4-BE49-F238E27FC236}">
                <a16:creationId xmlns:a16="http://schemas.microsoft.com/office/drawing/2014/main" id="{8BE6B67F-4167-410F-786C-5FE96738E920}"/>
              </a:ext>
            </a:extLst>
          </p:cNvPr>
          <p:cNvSpPr>
            <a:spLocks noGrp="1"/>
          </p:cNvSpPr>
          <p:nvPr>
            <p:ph type="subTitle" idx="1"/>
          </p:nvPr>
        </p:nvSpPr>
        <p:spPr>
          <a:xfrm>
            <a:off x="1749777" y="4904366"/>
            <a:ext cx="8692445" cy="1352858"/>
          </a:xfrm>
        </p:spPr>
        <p:txBody>
          <a:bodyPr>
            <a:normAutofit/>
          </a:bodyPr>
          <a:lstStyle/>
          <a:p>
            <a:r>
              <a:rPr lang="en-US" sz="2800" dirty="0">
                <a:solidFill>
                  <a:schemeClr val="bg1"/>
                </a:solidFill>
              </a:rPr>
              <a:t>Lawyer Well-Being is More than a Fad</a:t>
            </a:r>
          </a:p>
        </p:txBody>
      </p:sp>
    </p:spTree>
    <p:extLst>
      <p:ext uri="{BB962C8B-B14F-4D97-AF65-F5344CB8AC3E}">
        <p14:creationId xmlns:p14="http://schemas.microsoft.com/office/powerpoint/2010/main" val="63615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AE6A36-18B8-EE6D-ED19-6C9FA81CF465}"/>
              </a:ext>
            </a:extLst>
          </p:cNvPr>
          <p:cNvSpPr>
            <a:spLocks noGrp="1"/>
          </p:cNvSpPr>
          <p:nvPr>
            <p:ph type="title"/>
          </p:nvPr>
        </p:nvSpPr>
        <p:spPr/>
        <p:txBody>
          <a:bodyPr>
            <a:normAutofit/>
          </a:bodyPr>
          <a:lstStyle/>
          <a:p>
            <a:pPr algn="ctr"/>
            <a:r>
              <a:rPr lang="en-US" sz="4000" b="1" cap="all" dirty="0">
                <a:solidFill>
                  <a:srgbClr val="4E8196"/>
                </a:solidFill>
              </a:rPr>
              <a:t>Intersection with Client Protection</a:t>
            </a:r>
          </a:p>
        </p:txBody>
      </p:sp>
      <p:sp>
        <p:nvSpPr>
          <p:cNvPr id="6" name="Content Placeholder 5">
            <a:extLst>
              <a:ext uri="{FF2B5EF4-FFF2-40B4-BE49-F238E27FC236}">
                <a16:creationId xmlns:a16="http://schemas.microsoft.com/office/drawing/2014/main" id="{824F4E9C-6BA7-3745-7E7F-A315D92F0A3D}"/>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a:solidFill>
                  <a:srgbClr val="4E8196"/>
                </a:solidFill>
                <a:effectLst/>
                <a:latin typeface="Calibri" panose="020F0502020204030204" pitchFamily="34" charset="0"/>
                <a:ea typeface="Calibri" panose="020F0502020204030204" pitchFamily="34" charset="0"/>
                <a:cs typeface="Times New Roman" panose="02020603050405020304" pitchFamily="18" charset="0"/>
              </a:rPr>
              <a:t>“A good lawyer is a healthy lawyer”</a:t>
            </a:r>
          </a:p>
          <a:p>
            <a:pPr marL="342900" marR="0" lvl="0" indent="-342900">
              <a:lnSpc>
                <a:spcPct val="107000"/>
              </a:lnSpc>
              <a:spcBef>
                <a:spcPts val="0"/>
              </a:spcBef>
              <a:spcAft>
                <a:spcPts val="0"/>
              </a:spcAft>
              <a:buFont typeface="Symbol" panose="05050102010706020507" pitchFamily="18" charset="2"/>
              <a:buChar char=""/>
            </a:pPr>
            <a:r>
              <a:rPr lang="en-US" dirty="0">
                <a:solidFill>
                  <a:srgbClr val="4E8196"/>
                </a:solidFill>
                <a:effectLst/>
                <a:latin typeface="Calibri" panose="020F0502020204030204" pitchFamily="34" charset="0"/>
                <a:ea typeface="Calibri" panose="020F0502020204030204" pitchFamily="34" charset="0"/>
                <a:cs typeface="Times New Roman" panose="02020603050405020304" pitchFamily="18" charset="0"/>
              </a:rPr>
              <a:t>More than just substance abuse</a:t>
            </a:r>
          </a:p>
          <a:p>
            <a:pPr marL="342900" marR="0" lvl="0" indent="-342900">
              <a:lnSpc>
                <a:spcPct val="107000"/>
              </a:lnSpc>
              <a:spcBef>
                <a:spcPts val="0"/>
              </a:spcBef>
              <a:spcAft>
                <a:spcPts val="800"/>
              </a:spcAft>
              <a:buFont typeface="Symbol" panose="05050102010706020507" pitchFamily="18" charset="2"/>
              <a:buChar char=""/>
            </a:pPr>
            <a:r>
              <a:rPr lang="en-US" dirty="0">
                <a:solidFill>
                  <a:srgbClr val="4E8196"/>
                </a:solidFill>
                <a:effectLst/>
                <a:latin typeface="Calibri" panose="020F0502020204030204" pitchFamily="34" charset="0"/>
                <a:ea typeface="Calibri" panose="020F0502020204030204" pitchFamily="34" charset="0"/>
                <a:cs typeface="Times New Roman" panose="02020603050405020304" pitchFamily="18" charset="0"/>
              </a:rPr>
              <a:t>Prevention/reduction of claims</a:t>
            </a:r>
          </a:p>
          <a:p>
            <a:pPr marL="0" indent="0">
              <a:buNone/>
            </a:pPr>
            <a:endParaRPr lang="en-US" dirty="0"/>
          </a:p>
        </p:txBody>
      </p:sp>
    </p:spTree>
    <p:extLst>
      <p:ext uri="{BB962C8B-B14F-4D97-AF65-F5344CB8AC3E}">
        <p14:creationId xmlns:p14="http://schemas.microsoft.com/office/powerpoint/2010/main" val="288154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DDEA-E8E9-5B0A-276D-A848060F0E65}"/>
              </a:ext>
            </a:extLst>
          </p:cNvPr>
          <p:cNvSpPr>
            <a:spLocks noGrp="1"/>
          </p:cNvSpPr>
          <p:nvPr>
            <p:ph type="title"/>
          </p:nvPr>
        </p:nvSpPr>
        <p:spPr/>
        <p:txBody>
          <a:bodyPr>
            <a:normAutofit/>
          </a:bodyPr>
          <a:lstStyle/>
          <a:p>
            <a:pPr algn="ctr"/>
            <a:r>
              <a:rPr lang="en-US" sz="4000" b="1" dirty="0">
                <a:solidFill>
                  <a:srgbClr val="4E8196"/>
                </a:solidFill>
              </a:rPr>
              <a:t>THE NEED…</a:t>
            </a:r>
          </a:p>
        </p:txBody>
      </p:sp>
      <p:sp>
        <p:nvSpPr>
          <p:cNvPr id="3" name="Content Placeholder 2">
            <a:extLst>
              <a:ext uri="{FF2B5EF4-FFF2-40B4-BE49-F238E27FC236}">
                <a16:creationId xmlns:a16="http://schemas.microsoft.com/office/drawing/2014/main" id="{487D46F4-2251-E191-BE9E-F32B6C6B715B}"/>
              </a:ext>
            </a:extLst>
          </p:cNvPr>
          <p:cNvSpPr>
            <a:spLocks noGrp="1"/>
          </p:cNvSpPr>
          <p:nvPr>
            <p:ph idx="1"/>
          </p:nvPr>
        </p:nvSpPr>
        <p:spPr/>
        <p:txBody>
          <a:bodyPr>
            <a:normAutofit/>
          </a:bodyPr>
          <a:lstStyle/>
          <a:p>
            <a:pPr marL="0" indent="0">
              <a:buNone/>
            </a:pPr>
            <a:r>
              <a:rPr lang="en-US" sz="2400" dirty="0">
                <a:solidFill>
                  <a:srgbClr val="4E8196"/>
                </a:solidFill>
              </a:rPr>
              <a:t>Each of our Funds paid claims resulting from acts of attorneys whose practices suffered due to substance abuse impairment, mental health complications, unaddressed stress, etc.  The 2016 study of attorneys indicated </a:t>
            </a:r>
          </a:p>
          <a:p>
            <a:r>
              <a:rPr lang="en-US" sz="2400" dirty="0">
                <a:solidFill>
                  <a:srgbClr val="4E8196"/>
                </a:solidFill>
              </a:rPr>
              <a:t>between 21 and 36 percent qualify as problem drinkers</a:t>
            </a:r>
          </a:p>
          <a:p>
            <a:r>
              <a:rPr lang="en-US" sz="2400" dirty="0">
                <a:solidFill>
                  <a:srgbClr val="4E8196"/>
                </a:solidFill>
              </a:rPr>
              <a:t>approximately 28 percent are struggling with some level of depression</a:t>
            </a:r>
          </a:p>
          <a:p>
            <a:r>
              <a:rPr lang="en-US" sz="2400" dirty="0">
                <a:solidFill>
                  <a:srgbClr val="4E8196"/>
                </a:solidFill>
              </a:rPr>
              <a:t>approximately 19 percent are struggling with some level of  anxiety</a:t>
            </a:r>
          </a:p>
          <a:p>
            <a:r>
              <a:rPr lang="en-US" sz="2400" dirty="0">
                <a:solidFill>
                  <a:srgbClr val="4E8196"/>
                </a:solidFill>
              </a:rPr>
              <a:t>approximately 23 percent are struggling with some level of  stress</a:t>
            </a:r>
          </a:p>
        </p:txBody>
      </p:sp>
      <p:pic>
        <p:nvPicPr>
          <p:cNvPr id="4" name="Picture 3" descr="Graphical user interface, application&#10;&#10;Description automatically generated with medium confidence">
            <a:extLst>
              <a:ext uri="{FF2B5EF4-FFF2-40B4-BE49-F238E27FC236}">
                <a16:creationId xmlns:a16="http://schemas.microsoft.com/office/drawing/2014/main" id="{B881950B-568E-2F3D-6515-F7677A048F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85506"/>
            <a:ext cx="5943600" cy="809625"/>
          </a:xfrm>
          <a:prstGeom prst="rect">
            <a:avLst/>
          </a:prstGeom>
          <a:noFill/>
          <a:ln>
            <a:noFill/>
          </a:ln>
        </p:spPr>
      </p:pic>
    </p:spTree>
    <p:extLst>
      <p:ext uri="{BB962C8B-B14F-4D97-AF65-F5344CB8AC3E}">
        <p14:creationId xmlns:p14="http://schemas.microsoft.com/office/powerpoint/2010/main" val="2551372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55C2-3C4D-23DE-3A67-56B13759A444}"/>
              </a:ext>
            </a:extLst>
          </p:cNvPr>
          <p:cNvSpPr>
            <a:spLocks noGrp="1"/>
          </p:cNvSpPr>
          <p:nvPr>
            <p:ph type="title"/>
          </p:nvPr>
        </p:nvSpPr>
        <p:spPr/>
        <p:txBody>
          <a:bodyPr>
            <a:normAutofit/>
          </a:bodyPr>
          <a:lstStyle/>
          <a:p>
            <a:pPr algn="ctr"/>
            <a:r>
              <a:rPr lang="en-US" sz="4000" b="1" dirty="0">
                <a:solidFill>
                  <a:srgbClr val="4E8196"/>
                </a:solidFill>
              </a:rPr>
              <a:t>ABA MODEL RULE 1:1  COMPETENCE</a:t>
            </a:r>
          </a:p>
        </p:txBody>
      </p:sp>
      <p:sp>
        <p:nvSpPr>
          <p:cNvPr id="3" name="Content Placeholder 2">
            <a:extLst>
              <a:ext uri="{FF2B5EF4-FFF2-40B4-BE49-F238E27FC236}">
                <a16:creationId xmlns:a16="http://schemas.microsoft.com/office/drawing/2014/main" id="{D1E9B8F4-0AFD-DBF6-79B1-887556225F25}"/>
              </a:ext>
            </a:extLst>
          </p:cNvPr>
          <p:cNvSpPr>
            <a:spLocks noGrp="1"/>
          </p:cNvSpPr>
          <p:nvPr>
            <p:ph idx="1"/>
          </p:nvPr>
        </p:nvSpPr>
        <p:spPr/>
        <p:txBody>
          <a:bodyPr>
            <a:normAutofit fontScale="92500" lnSpcReduction="10000"/>
          </a:bodyPr>
          <a:lstStyle/>
          <a:p>
            <a:pPr marL="0" indent="0" algn="just">
              <a:buNone/>
            </a:pPr>
            <a:endParaRPr lang="en-US" sz="2400" b="0" i="1" dirty="0">
              <a:solidFill>
                <a:srgbClr val="000000"/>
              </a:solidFill>
              <a:effectLst/>
              <a:latin typeface="Publico"/>
            </a:endParaRPr>
          </a:p>
          <a:p>
            <a:pPr marL="0" indent="0" algn="just">
              <a:buNone/>
            </a:pPr>
            <a:r>
              <a:rPr lang="en-US" sz="2400" i="1" dirty="0">
                <a:solidFill>
                  <a:srgbClr val="4E8196"/>
                </a:solidFill>
                <a:latin typeface="Publico"/>
              </a:rPr>
              <a:t>“</a:t>
            </a:r>
            <a:r>
              <a:rPr lang="en-US" sz="2400" b="0" i="1" dirty="0">
                <a:solidFill>
                  <a:srgbClr val="4E8196"/>
                </a:solidFill>
                <a:effectLst/>
                <a:latin typeface="Publico"/>
              </a:rPr>
              <a:t>A lawyer shall provide competent representation to a client. Competent representation requires the legal knowledge, skill, thoroughness and preparation reasonably necessary for the representation.”</a:t>
            </a:r>
          </a:p>
          <a:p>
            <a:pPr marL="0" indent="0" algn="just">
              <a:buNone/>
            </a:pPr>
            <a:endParaRPr lang="en-US" sz="2400" i="1" dirty="0">
              <a:solidFill>
                <a:srgbClr val="4E8196"/>
              </a:solidFill>
              <a:latin typeface="Publico"/>
            </a:endParaRPr>
          </a:p>
          <a:p>
            <a:pPr marL="0" indent="0" algn="ctr">
              <a:buNone/>
            </a:pPr>
            <a:r>
              <a:rPr lang="en-US" sz="2400" b="0" dirty="0">
                <a:solidFill>
                  <a:srgbClr val="4E8196"/>
                </a:solidFill>
                <a:effectLst/>
                <a:latin typeface="Publico"/>
              </a:rPr>
              <a:t>And from the Task Force Report</a:t>
            </a:r>
            <a:r>
              <a:rPr lang="en-US" sz="2400" b="0" i="1" dirty="0">
                <a:solidFill>
                  <a:srgbClr val="4E8196"/>
                </a:solidFill>
                <a:effectLst/>
                <a:latin typeface="Publico"/>
              </a:rPr>
              <a:t>…</a:t>
            </a:r>
          </a:p>
          <a:p>
            <a:pPr marL="0" indent="0" algn="ctr">
              <a:buNone/>
            </a:pPr>
            <a:endParaRPr lang="en-US" sz="2400" b="0" i="1" dirty="0">
              <a:solidFill>
                <a:srgbClr val="4E8196"/>
              </a:solidFill>
              <a:effectLst/>
              <a:latin typeface="Publico"/>
            </a:endParaRPr>
          </a:p>
          <a:p>
            <a:pPr marL="0" indent="0">
              <a:buNone/>
            </a:pPr>
            <a:r>
              <a:rPr lang="en-US" sz="2400" b="0" i="1" dirty="0">
                <a:solidFill>
                  <a:srgbClr val="4E8196"/>
                </a:solidFill>
                <a:effectLst/>
                <a:latin typeface="Publico"/>
              </a:rPr>
              <a:t>“To be a good lawyer, one has to be a healthy lawyer.”</a:t>
            </a:r>
          </a:p>
          <a:p>
            <a:pPr marL="0" indent="0" algn="ctr">
              <a:buNone/>
            </a:pPr>
            <a:endParaRPr lang="en-US" sz="2400" i="1" dirty="0">
              <a:solidFill>
                <a:srgbClr val="4E8196"/>
              </a:solidFill>
              <a:latin typeface="Publico"/>
            </a:endParaRPr>
          </a:p>
          <a:p>
            <a:pPr marL="0" indent="0">
              <a:buNone/>
            </a:pPr>
            <a:endParaRPr lang="en-US" sz="2400" b="0" i="1" dirty="0">
              <a:solidFill>
                <a:srgbClr val="000000"/>
              </a:solidFill>
              <a:effectLst/>
              <a:latin typeface="Publico"/>
            </a:endParaRPr>
          </a:p>
          <a:p>
            <a:pPr marL="0" indent="0">
              <a:buNone/>
            </a:pPr>
            <a:br>
              <a:rPr lang="en-US" sz="2400" i="1" dirty="0"/>
            </a:br>
            <a:endParaRPr lang="en-US" sz="2400" i="1" dirty="0"/>
          </a:p>
        </p:txBody>
      </p:sp>
    </p:spTree>
    <p:extLst>
      <p:ext uri="{BB962C8B-B14F-4D97-AF65-F5344CB8AC3E}">
        <p14:creationId xmlns:p14="http://schemas.microsoft.com/office/powerpoint/2010/main" val="92731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09437-A7DD-40AF-1D5D-C4496DCDBB86}"/>
              </a:ext>
            </a:extLst>
          </p:cNvPr>
          <p:cNvSpPr>
            <a:spLocks noGrp="1"/>
          </p:cNvSpPr>
          <p:nvPr>
            <p:ph type="title"/>
          </p:nvPr>
        </p:nvSpPr>
        <p:spPr/>
        <p:txBody>
          <a:bodyPr>
            <a:normAutofit/>
          </a:bodyPr>
          <a:lstStyle/>
          <a:p>
            <a:pPr algn="ctr"/>
            <a:r>
              <a:rPr lang="en-US" sz="4000" b="1" dirty="0">
                <a:solidFill>
                  <a:srgbClr val="4E8196"/>
                </a:solidFill>
              </a:rPr>
              <a:t>THE PRACTICAL RESULTS…</a:t>
            </a:r>
          </a:p>
        </p:txBody>
      </p:sp>
      <p:sp>
        <p:nvSpPr>
          <p:cNvPr id="3" name="Content Placeholder 2">
            <a:extLst>
              <a:ext uri="{FF2B5EF4-FFF2-40B4-BE49-F238E27FC236}">
                <a16:creationId xmlns:a16="http://schemas.microsoft.com/office/drawing/2014/main" id="{74D1E8EE-91DD-C640-661E-34AB7D4801BD}"/>
              </a:ext>
            </a:extLst>
          </p:cNvPr>
          <p:cNvSpPr>
            <a:spLocks noGrp="1"/>
          </p:cNvSpPr>
          <p:nvPr>
            <p:ph idx="1"/>
          </p:nvPr>
        </p:nvSpPr>
        <p:spPr/>
        <p:txBody>
          <a:bodyPr>
            <a:normAutofit/>
          </a:bodyPr>
          <a:lstStyle/>
          <a:p>
            <a:pPr marL="0" indent="0">
              <a:buNone/>
            </a:pPr>
            <a:r>
              <a:rPr lang="en-US" sz="2400" dirty="0">
                <a:solidFill>
                  <a:srgbClr val="4E8196"/>
                </a:solidFill>
              </a:rPr>
              <a:t>Cited in the Task Force Report were</a:t>
            </a:r>
          </a:p>
          <a:p>
            <a:r>
              <a:rPr lang="en-US" sz="2400" dirty="0">
                <a:solidFill>
                  <a:srgbClr val="4E8196"/>
                </a:solidFill>
              </a:rPr>
              <a:t> At least one author suggests that 40 to 70 percent of disciplinary proceedings and malpractice claims against lawyers involve substance use or depression, and often both.</a:t>
            </a:r>
          </a:p>
          <a:p>
            <a:r>
              <a:rPr lang="en-US" sz="2400" dirty="0">
                <a:solidFill>
                  <a:srgbClr val="4E8196"/>
                </a:solidFill>
              </a:rPr>
              <a:t>Major depression is associated with impaired executive functioning, including diminished memory, attention, and problem-solving.</a:t>
            </a:r>
          </a:p>
          <a:p>
            <a:r>
              <a:rPr lang="en-US" sz="2400" dirty="0">
                <a:solidFill>
                  <a:srgbClr val="4E8196"/>
                </a:solidFill>
              </a:rPr>
              <a:t>(In instances of alcohol abuse), deficits are particularly severe in executive functions, especially in problem-solving, abstraction, planning, organizing, and working memory— </a:t>
            </a:r>
            <a:r>
              <a:rPr lang="en-US" sz="2400" b="1" dirty="0">
                <a:solidFill>
                  <a:srgbClr val="4E8196"/>
                </a:solidFill>
              </a:rPr>
              <a:t>core features of competent lawyering</a:t>
            </a:r>
            <a:r>
              <a:rPr lang="en-US" sz="2400" dirty="0">
                <a:solidFill>
                  <a:srgbClr val="4E8196"/>
                </a:solidFill>
              </a:rPr>
              <a:t>. </a:t>
            </a:r>
          </a:p>
        </p:txBody>
      </p:sp>
    </p:spTree>
    <p:extLst>
      <p:ext uri="{BB962C8B-B14F-4D97-AF65-F5344CB8AC3E}">
        <p14:creationId xmlns:p14="http://schemas.microsoft.com/office/powerpoint/2010/main" val="326397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B663-60EC-D9C4-05F5-A8F393361846}"/>
              </a:ext>
            </a:extLst>
          </p:cNvPr>
          <p:cNvSpPr>
            <a:spLocks noGrp="1"/>
          </p:cNvSpPr>
          <p:nvPr>
            <p:ph type="title"/>
          </p:nvPr>
        </p:nvSpPr>
        <p:spPr/>
        <p:txBody>
          <a:bodyPr>
            <a:normAutofit fontScale="90000"/>
          </a:bodyPr>
          <a:lstStyle/>
          <a:p>
            <a:pPr algn="ctr"/>
            <a:r>
              <a:rPr lang="en-US" sz="4000" b="1" dirty="0">
                <a:solidFill>
                  <a:srgbClr val="4E8196"/>
                </a:solidFill>
              </a:rPr>
              <a:t>MODEL RULES FOR LAWYERS’ FUNDS FOR CLIENT PROTECTION – RULE 10 ELIGIBLE CLAIMS</a:t>
            </a:r>
          </a:p>
        </p:txBody>
      </p:sp>
      <p:sp>
        <p:nvSpPr>
          <p:cNvPr id="3" name="Content Placeholder 2">
            <a:extLst>
              <a:ext uri="{FF2B5EF4-FFF2-40B4-BE49-F238E27FC236}">
                <a16:creationId xmlns:a16="http://schemas.microsoft.com/office/drawing/2014/main" id="{CB8DFE66-E423-59C2-CF5C-8E5073D025A6}"/>
              </a:ext>
            </a:extLst>
          </p:cNvPr>
          <p:cNvSpPr>
            <a:spLocks noGrp="1"/>
          </p:cNvSpPr>
          <p:nvPr>
            <p:ph idx="1"/>
          </p:nvPr>
        </p:nvSpPr>
        <p:spPr/>
        <p:txBody>
          <a:bodyPr>
            <a:normAutofit/>
          </a:bodyPr>
          <a:lstStyle/>
          <a:p>
            <a:pPr marL="342900" indent="-342900">
              <a:buAutoNum type="alphaUcPeriod"/>
            </a:pPr>
            <a:r>
              <a:rPr lang="en-US" sz="2400" b="0" i="1" dirty="0">
                <a:solidFill>
                  <a:srgbClr val="4E8196"/>
                </a:solidFill>
                <a:effectLst/>
                <a:latin typeface="Publico"/>
              </a:rPr>
              <a:t>The loss must be caused by the </a:t>
            </a:r>
            <a:r>
              <a:rPr lang="en-US" sz="2400" b="1" i="1" dirty="0">
                <a:solidFill>
                  <a:srgbClr val="4E8196"/>
                </a:solidFill>
                <a:effectLst/>
                <a:latin typeface="Publico"/>
              </a:rPr>
              <a:t>dishonest conduct </a:t>
            </a:r>
            <a:r>
              <a:rPr lang="en-US" sz="2400" b="0" i="1" dirty="0">
                <a:solidFill>
                  <a:srgbClr val="4E8196"/>
                </a:solidFill>
                <a:effectLst/>
                <a:latin typeface="Publico"/>
              </a:rPr>
              <a:t>of the lawyer and shall have arisen out of and by reason of a client-lawyer relationship or a fiduciary relationship between the lawyer and the claimant.</a:t>
            </a:r>
          </a:p>
          <a:p>
            <a:pPr marL="457200" indent="-457200">
              <a:buAutoNum type="alphaUcPeriod"/>
            </a:pPr>
            <a:endParaRPr lang="en-US" sz="1600" dirty="0">
              <a:solidFill>
                <a:srgbClr val="4E8196"/>
              </a:solidFill>
              <a:latin typeface="Publico"/>
            </a:endParaRPr>
          </a:p>
          <a:p>
            <a:pPr marL="0" indent="0">
              <a:buNone/>
            </a:pPr>
            <a:r>
              <a:rPr lang="en-US" sz="2400" b="0" i="1" dirty="0">
                <a:solidFill>
                  <a:srgbClr val="4E8196"/>
                </a:solidFill>
                <a:effectLst/>
                <a:latin typeface="Publico"/>
              </a:rPr>
              <a:t>C. As used in these Rules, "dishonest conduct" means wrongful acts committed by a lawyer in the nature of theft or embezzlement of money or the wrongful taking or conversion of money, property or other things of value, including but not limited to:</a:t>
            </a:r>
            <a:br>
              <a:rPr lang="en-US" sz="2400" i="1" dirty="0">
                <a:solidFill>
                  <a:srgbClr val="4E8196"/>
                </a:solidFill>
              </a:rPr>
            </a:br>
            <a:r>
              <a:rPr lang="en-US" sz="2400" b="0" i="1" dirty="0">
                <a:solidFill>
                  <a:srgbClr val="4E8196"/>
                </a:solidFill>
                <a:effectLst/>
                <a:latin typeface="Publico"/>
              </a:rPr>
              <a:t>(1) </a:t>
            </a:r>
            <a:r>
              <a:rPr lang="en-US" sz="2400" b="1" i="1" dirty="0">
                <a:solidFill>
                  <a:srgbClr val="4E8196"/>
                </a:solidFill>
                <a:effectLst/>
                <a:latin typeface="Publico"/>
              </a:rPr>
              <a:t>Failure to refund unearned fees </a:t>
            </a:r>
            <a:r>
              <a:rPr lang="en-US" sz="2400" b="0" i="1" dirty="0">
                <a:solidFill>
                  <a:srgbClr val="4E8196"/>
                </a:solidFill>
                <a:effectLst/>
                <a:latin typeface="Publico"/>
              </a:rPr>
              <a:t>received in advance…</a:t>
            </a:r>
            <a:endParaRPr lang="en-US" sz="2400" i="1" dirty="0">
              <a:solidFill>
                <a:srgbClr val="4E8196"/>
              </a:solidFill>
            </a:endParaRPr>
          </a:p>
        </p:txBody>
      </p:sp>
    </p:spTree>
    <p:extLst>
      <p:ext uri="{BB962C8B-B14F-4D97-AF65-F5344CB8AC3E}">
        <p14:creationId xmlns:p14="http://schemas.microsoft.com/office/powerpoint/2010/main" val="3061718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C9F8A-E1BA-78A7-9C58-05DF9FD24709}"/>
              </a:ext>
            </a:extLst>
          </p:cNvPr>
          <p:cNvSpPr>
            <a:spLocks noGrp="1"/>
          </p:cNvSpPr>
          <p:nvPr>
            <p:ph type="title"/>
          </p:nvPr>
        </p:nvSpPr>
        <p:spPr/>
        <p:txBody>
          <a:bodyPr>
            <a:normAutofit/>
          </a:bodyPr>
          <a:lstStyle/>
          <a:p>
            <a:pPr algn="ctr"/>
            <a:r>
              <a:rPr lang="en-US" sz="4000" b="1" dirty="0">
                <a:solidFill>
                  <a:srgbClr val="4E8196"/>
                </a:solidFill>
              </a:rPr>
              <a:t>NOT TO BE IGNORED…</a:t>
            </a:r>
          </a:p>
        </p:txBody>
      </p:sp>
      <p:sp>
        <p:nvSpPr>
          <p:cNvPr id="3" name="Content Placeholder 2">
            <a:extLst>
              <a:ext uri="{FF2B5EF4-FFF2-40B4-BE49-F238E27FC236}">
                <a16:creationId xmlns:a16="http://schemas.microsoft.com/office/drawing/2014/main" id="{1CCF9A67-CF37-3FE9-4FD4-DB307CFD53B7}"/>
              </a:ext>
            </a:extLst>
          </p:cNvPr>
          <p:cNvSpPr>
            <a:spLocks noGrp="1"/>
          </p:cNvSpPr>
          <p:nvPr>
            <p:ph idx="1"/>
          </p:nvPr>
        </p:nvSpPr>
        <p:spPr/>
        <p:txBody>
          <a:bodyPr>
            <a:normAutofit/>
          </a:bodyPr>
          <a:lstStyle/>
          <a:p>
            <a:pPr marL="0" indent="0">
              <a:buNone/>
            </a:pPr>
            <a:r>
              <a:rPr lang="en-US" sz="2400" b="0" i="0" dirty="0">
                <a:solidFill>
                  <a:srgbClr val="4E8196"/>
                </a:solidFill>
                <a:effectLst/>
              </a:rPr>
              <a:t>Gambling addiction is known as a ”</a:t>
            </a:r>
            <a:r>
              <a:rPr lang="en-US" sz="2400" b="0" i="1" dirty="0">
                <a:solidFill>
                  <a:srgbClr val="4E8196"/>
                </a:solidFill>
                <a:effectLst/>
              </a:rPr>
              <a:t>process disorder</a:t>
            </a:r>
            <a:r>
              <a:rPr lang="en-US" sz="2400" b="0" i="0" dirty="0">
                <a:solidFill>
                  <a:srgbClr val="4E8196"/>
                </a:solidFill>
                <a:effectLst/>
              </a:rPr>
              <a:t>.”</a:t>
            </a:r>
          </a:p>
          <a:p>
            <a:pPr marL="0" indent="0">
              <a:buNone/>
            </a:pPr>
            <a:r>
              <a:rPr lang="en-US" sz="2400" b="0" i="0" dirty="0">
                <a:solidFill>
                  <a:srgbClr val="4E8196"/>
                </a:solidFill>
                <a:effectLst/>
              </a:rPr>
              <a:t>Problem gambling (may) go hand in hand with drugs and alcohol and result in devastating results to </a:t>
            </a:r>
          </a:p>
          <a:p>
            <a:r>
              <a:rPr lang="en-US" sz="2400" b="0" i="0" dirty="0">
                <a:solidFill>
                  <a:srgbClr val="4E8196"/>
                </a:solidFill>
                <a:effectLst/>
              </a:rPr>
              <a:t>legal careers </a:t>
            </a:r>
          </a:p>
          <a:p>
            <a:r>
              <a:rPr lang="en-US" sz="2400" b="0" i="0" dirty="0">
                <a:solidFill>
                  <a:srgbClr val="4E8196"/>
                </a:solidFill>
                <a:effectLst/>
              </a:rPr>
              <a:t>personal lives </a:t>
            </a:r>
          </a:p>
          <a:p>
            <a:r>
              <a:rPr lang="en-US" sz="2400" b="0" i="0" dirty="0">
                <a:solidFill>
                  <a:srgbClr val="4E8196"/>
                </a:solidFill>
                <a:effectLst/>
              </a:rPr>
              <a:t>families </a:t>
            </a:r>
            <a:endParaRPr lang="en-US" sz="2400" dirty="0">
              <a:solidFill>
                <a:srgbClr val="4E8196"/>
              </a:solidFill>
            </a:endParaRPr>
          </a:p>
        </p:txBody>
      </p:sp>
      <p:pic>
        <p:nvPicPr>
          <p:cNvPr id="4" name="Picture 3" descr="When Does A Gambling Addiction Occur? | The Guest House">
            <a:extLst>
              <a:ext uri="{FF2B5EF4-FFF2-40B4-BE49-F238E27FC236}">
                <a16:creationId xmlns:a16="http://schemas.microsoft.com/office/drawing/2014/main" id="{7B8C5E76-8067-1C20-EA2E-C00DD54764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62843"/>
            <a:ext cx="2982351" cy="1695157"/>
          </a:xfrm>
          <a:prstGeom prst="rect">
            <a:avLst/>
          </a:prstGeom>
          <a:noFill/>
          <a:ln>
            <a:noFill/>
          </a:ln>
        </p:spPr>
      </p:pic>
    </p:spTree>
    <p:extLst>
      <p:ext uri="{BB962C8B-B14F-4D97-AF65-F5344CB8AC3E}">
        <p14:creationId xmlns:p14="http://schemas.microsoft.com/office/powerpoint/2010/main" val="26699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F9A1-18E3-BD2E-650D-4E42BE2BA45E}"/>
              </a:ext>
            </a:extLst>
          </p:cNvPr>
          <p:cNvSpPr>
            <a:spLocks noGrp="1"/>
          </p:cNvSpPr>
          <p:nvPr>
            <p:ph type="title"/>
          </p:nvPr>
        </p:nvSpPr>
        <p:spPr>
          <a:xfrm>
            <a:off x="838200" y="102637"/>
            <a:ext cx="10515600" cy="1588051"/>
          </a:xfrm>
        </p:spPr>
        <p:txBody>
          <a:bodyPr>
            <a:normAutofit/>
          </a:bodyPr>
          <a:lstStyle/>
          <a:p>
            <a:pPr algn="ctr"/>
            <a:r>
              <a:rPr lang="en-US" sz="3600" b="1" dirty="0">
                <a:solidFill>
                  <a:srgbClr val="4E8196"/>
                </a:solidFill>
              </a:rPr>
              <a:t>AMONG THE CORE STEPS THE TASK FORCE REPORT IDENTIFIED TO BUILD A MORE SUSTAINABLE CULTURE…</a:t>
            </a:r>
          </a:p>
        </p:txBody>
      </p:sp>
      <p:sp>
        <p:nvSpPr>
          <p:cNvPr id="3" name="Content Placeholder 2">
            <a:extLst>
              <a:ext uri="{FF2B5EF4-FFF2-40B4-BE49-F238E27FC236}">
                <a16:creationId xmlns:a16="http://schemas.microsoft.com/office/drawing/2014/main" id="{11388F2A-9E1E-E36C-6A46-D56A6A683D38}"/>
              </a:ext>
            </a:extLst>
          </p:cNvPr>
          <p:cNvSpPr>
            <a:spLocks noGrp="1"/>
          </p:cNvSpPr>
          <p:nvPr>
            <p:ph idx="1"/>
          </p:nvPr>
        </p:nvSpPr>
        <p:spPr/>
        <p:txBody>
          <a:bodyPr/>
          <a:lstStyle/>
          <a:p>
            <a:endParaRPr lang="en-US" dirty="0"/>
          </a:p>
          <a:p>
            <a:pPr marL="0" indent="0">
              <a:buNone/>
            </a:pPr>
            <a:r>
              <a:rPr lang="en-US" i="1" dirty="0">
                <a:solidFill>
                  <a:srgbClr val="4E8196"/>
                </a:solidFill>
              </a:rPr>
              <a:t>(3) Emphasizing that </a:t>
            </a:r>
            <a:r>
              <a:rPr lang="en-US" b="1" i="1" dirty="0">
                <a:solidFill>
                  <a:srgbClr val="4E8196"/>
                </a:solidFill>
              </a:rPr>
              <a:t>well-being is an indispensable part of a lawyer’s duty of competence. </a:t>
            </a:r>
            <a:r>
              <a:rPr lang="en-US" i="1" dirty="0">
                <a:solidFill>
                  <a:srgbClr val="4E8196"/>
                </a:solidFill>
              </a:rPr>
              <a:t>Among the report’s recommendations are steps stakeholders can take to highlight the tie-in between competence and well-being.</a:t>
            </a:r>
          </a:p>
        </p:txBody>
      </p:sp>
    </p:spTree>
    <p:extLst>
      <p:ext uri="{BB962C8B-B14F-4D97-AF65-F5344CB8AC3E}">
        <p14:creationId xmlns:p14="http://schemas.microsoft.com/office/powerpoint/2010/main" val="263326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2B58-24AB-448D-43D9-54D4F90906E2}"/>
              </a:ext>
            </a:extLst>
          </p:cNvPr>
          <p:cNvSpPr>
            <a:spLocks noGrp="1"/>
          </p:cNvSpPr>
          <p:nvPr>
            <p:ph type="title"/>
          </p:nvPr>
        </p:nvSpPr>
        <p:spPr/>
        <p:txBody>
          <a:bodyPr>
            <a:normAutofit/>
          </a:bodyPr>
          <a:lstStyle/>
          <a:p>
            <a:pPr algn="ctr"/>
            <a:r>
              <a:rPr lang="en-US" sz="4000" b="1" dirty="0">
                <a:solidFill>
                  <a:srgbClr val="4E8196"/>
                </a:solidFill>
              </a:rPr>
              <a:t>FOLLOWING THE RELEASE OF THE REPORT…</a:t>
            </a:r>
          </a:p>
        </p:txBody>
      </p:sp>
      <p:sp>
        <p:nvSpPr>
          <p:cNvPr id="3" name="Content Placeholder 2">
            <a:extLst>
              <a:ext uri="{FF2B5EF4-FFF2-40B4-BE49-F238E27FC236}">
                <a16:creationId xmlns:a16="http://schemas.microsoft.com/office/drawing/2014/main" id="{09267A21-6F8A-BD7F-C948-C5F471144E6E}"/>
              </a:ext>
            </a:extLst>
          </p:cNvPr>
          <p:cNvSpPr>
            <a:spLocks noGrp="1"/>
          </p:cNvSpPr>
          <p:nvPr>
            <p:ph idx="1"/>
          </p:nvPr>
        </p:nvSpPr>
        <p:spPr/>
        <p:txBody>
          <a:bodyPr>
            <a:normAutofit/>
          </a:bodyPr>
          <a:lstStyle/>
          <a:p>
            <a:pPr marL="0" indent="0">
              <a:buNone/>
            </a:pPr>
            <a:r>
              <a:rPr lang="en-US" sz="2400" dirty="0">
                <a:solidFill>
                  <a:srgbClr val="4E8196"/>
                </a:solidFill>
              </a:rPr>
              <a:t>In the years since the release of the report, the message of Lawyer Well-Being has spread throughout the profession and associated stakeholders. The National Task Force continued to meet – and in fact expanded from its original membership –and assisted</a:t>
            </a:r>
          </a:p>
          <a:p>
            <a:r>
              <a:rPr lang="en-US" sz="2400" dirty="0">
                <a:solidFill>
                  <a:srgbClr val="4E8196"/>
                </a:solidFill>
              </a:rPr>
              <a:t>The development of State Task Forces across the nation</a:t>
            </a:r>
          </a:p>
          <a:p>
            <a:r>
              <a:rPr lang="en-US" sz="2400" dirty="0">
                <a:solidFill>
                  <a:srgbClr val="4E8196"/>
                </a:solidFill>
              </a:rPr>
              <a:t>In  conversations with Supreme Court Chief Justices and other Bar Association leadership entities</a:t>
            </a:r>
          </a:p>
          <a:p>
            <a:r>
              <a:rPr lang="en-US" sz="2400" dirty="0">
                <a:solidFill>
                  <a:srgbClr val="4E8196"/>
                </a:solidFill>
              </a:rPr>
              <a:t> Outreach to allied stakeholder entities including Affinity Bars and developed strategies to create a sustainable movement and consistent message  </a:t>
            </a:r>
          </a:p>
        </p:txBody>
      </p:sp>
    </p:spTree>
    <p:extLst>
      <p:ext uri="{BB962C8B-B14F-4D97-AF65-F5344CB8AC3E}">
        <p14:creationId xmlns:p14="http://schemas.microsoft.com/office/powerpoint/2010/main" val="324520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2CEE5-D5FE-400E-98A3-FF7AE23D89DD}"/>
              </a:ext>
            </a:extLst>
          </p:cNvPr>
          <p:cNvSpPr>
            <a:spLocks noGrp="1"/>
          </p:cNvSpPr>
          <p:nvPr>
            <p:ph type="title"/>
          </p:nvPr>
        </p:nvSpPr>
        <p:spPr>
          <a:xfrm>
            <a:off x="838200" y="253158"/>
            <a:ext cx="10515600" cy="1325563"/>
          </a:xfrm>
        </p:spPr>
        <p:txBody>
          <a:bodyPr>
            <a:normAutofit/>
          </a:bodyPr>
          <a:lstStyle/>
          <a:p>
            <a:pPr algn="ctr"/>
            <a:r>
              <a:rPr lang="en-US" sz="3600" b="1" dirty="0">
                <a:solidFill>
                  <a:srgbClr val="4E8196"/>
                </a:solidFill>
              </a:rPr>
              <a:t>AN IMAGE SEEN THROUGHOUT THE LEGAL COMMUNITY…</a:t>
            </a:r>
          </a:p>
        </p:txBody>
      </p:sp>
      <p:pic>
        <p:nvPicPr>
          <p:cNvPr id="1026" name="Picture 2">
            <a:extLst>
              <a:ext uri="{FF2B5EF4-FFF2-40B4-BE49-F238E27FC236}">
                <a16:creationId xmlns:a16="http://schemas.microsoft.com/office/drawing/2014/main" id="{97A2855C-0E92-ACA2-10ED-4F174912404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87745" y="1374070"/>
            <a:ext cx="863588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134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191BF1-1427-DD82-B20C-ADAF386F34B3}"/>
              </a:ext>
            </a:extLst>
          </p:cNvPr>
          <p:cNvSpPr>
            <a:spLocks noGrp="1"/>
          </p:cNvSpPr>
          <p:nvPr>
            <p:ph type="title"/>
          </p:nvPr>
        </p:nvSpPr>
        <p:spPr/>
        <p:txBody>
          <a:bodyPr>
            <a:normAutofit/>
          </a:bodyPr>
          <a:lstStyle/>
          <a:p>
            <a:pPr algn="ctr"/>
            <a:r>
              <a:rPr lang="en-US" sz="4000" b="1" cap="all" dirty="0">
                <a:solidFill>
                  <a:srgbClr val="4E8196"/>
                </a:solidFill>
              </a:rPr>
              <a:t>Institute for Well-Being in Law</a:t>
            </a:r>
          </a:p>
        </p:txBody>
      </p:sp>
      <p:sp>
        <p:nvSpPr>
          <p:cNvPr id="5" name="Content Placeholder 4">
            <a:extLst>
              <a:ext uri="{FF2B5EF4-FFF2-40B4-BE49-F238E27FC236}">
                <a16:creationId xmlns:a16="http://schemas.microsoft.com/office/drawing/2014/main" id="{D7405A21-61B0-1BDA-C3A7-3B8AA3E8D2C9}"/>
              </a:ext>
            </a:extLst>
          </p:cNvPr>
          <p:cNvSpPr>
            <a:spLocks noGrp="1"/>
          </p:cNvSpPr>
          <p:nvPr>
            <p:ph sz="half" idx="1"/>
          </p:nvPr>
        </p:nvSpPr>
        <p:spPr/>
        <p:txBody>
          <a:bodyPr>
            <a:normAutofit fontScale="85000" lnSpcReduction="10000"/>
          </a:bodyPr>
          <a:lstStyle/>
          <a:p>
            <a:pPr marL="0" indent="0">
              <a:buNone/>
            </a:pPr>
            <a:r>
              <a:rPr lang="en-US" b="1" dirty="0">
                <a:solidFill>
                  <a:srgbClr val="678998"/>
                </a:solidFill>
              </a:rPr>
              <a:t>Who We Are</a:t>
            </a:r>
          </a:p>
          <a:p>
            <a:r>
              <a:rPr lang="en-US" dirty="0">
                <a:solidFill>
                  <a:srgbClr val="678998"/>
                </a:solidFill>
                <a:latin typeface="Source Sans Pro" panose="020B0503030403020204" pitchFamily="34" charset="0"/>
                <a:ea typeface="Source Sans Pro" panose="020B0503030403020204" pitchFamily="34" charset="0"/>
              </a:rPr>
              <a:t>A thinktank dedicated to the betterment of the legal profession by focusing on a holistic approach to promoting well-being and addressing behavioral health disorders. </a:t>
            </a:r>
          </a:p>
          <a:p>
            <a:r>
              <a:rPr lang="en-US" b="1" dirty="0">
                <a:solidFill>
                  <a:srgbClr val="678998"/>
                </a:solidFill>
                <a:latin typeface="Source Sans Pro" panose="020B0503030403020204" pitchFamily="34" charset="0"/>
                <a:ea typeface="Source Sans Pro" panose="020B0503030403020204" pitchFamily="34" charset="0"/>
              </a:rPr>
              <a:t>Our mission</a:t>
            </a:r>
            <a:r>
              <a:rPr lang="en-US" dirty="0">
                <a:solidFill>
                  <a:srgbClr val="678998"/>
                </a:solidFill>
                <a:latin typeface="Source Sans Pro" panose="020B0503030403020204" pitchFamily="34" charset="0"/>
                <a:ea typeface="Source Sans Pro" panose="020B0503030403020204" pitchFamily="34" charset="0"/>
              </a:rPr>
              <a:t>:  Through advocacy, research, education, technical and resources support, and stakeholders’ partnerships, IWIL is driven to lead a culture shift in law to establish health and well-being as core centerpieces of professional success.</a:t>
            </a:r>
          </a:p>
        </p:txBody>
      </p:sp>
      <p:sp>
        <p:nvSpPr>
          <p:cNvPr id="6" name="Content Placeholder 5">
            <a:extLst>
              <a:ext uri="{FF2B5EF4-FFF2-40B4-BE49-F238E27FC236}">
                <a16:creationId xmlns:a16="http://schemas.microsoft.com/office/drawing/2014/main" id="{D12B5C1B-BADA-1F5B-95EB-E8B2B767F015}"/>
              </a:ext>
            </a:extLst>
          </p:cNvPr>
          <p:cNvSpPr>
            <a:spLocks noGrp="1"/>
          </p:cNvSpPr>
          <p:nvPr>
            <p:ph sz="half" idx="2"/>
          </p:nvPr>
        </p:nvSpPr>
        <p:spPr/>
        <p:txBody>
          <a:bodyPr>
            <a:normAutofit fontScale="85000" lnSpcReduction="10000"/>
          </a:bodyPr>
          <a:lstStyle/>
          <a:p>
            <a:pPr marL="0" indent="0">
              <a:buNone/>
            </a:pPr>
            <a:r>
              <a:rPr lang="en-US" b="1" dirty="0">
                <a:solidFill>
                  <a:srgbClr val="678998"/>
                </a:solidFill>
              </a:rPr>
              <a:t>What We Do</a:t>
            </a:r>
          </a:p>
          <a:p>
            <a:r>
              <a:rPr lang="en-US" dirty="0">
                <a:solidFill>
                  <a:srgbClr val="678998"/>
                </a:solidFill>
                <a:latin typeface="Source Sans Pro" panose="020B0503030403020204" pitchFamily="34" charset="0"/>
                <a:ea typeface="Source Sans Pro" panose="020B0503030403020204" pitchFamily="34" charset="0"/>
              </a:rPr>
              <a:t>Biennial Conference</a:t>
            </a:r>
          </a:p>
          <a:p>
            <a:r>
              <a:rPr lang="en-US" dirty="0">
                <a:solidFill>
                  <a:srgbClr val="678998"/>
                </a:solidFill>
                <a:latin typeface="Source Sans Pro" panose="020B0503030403020204" pitchFamily="34" charset="0"/>
                <a:ea typeface="Source Sans Pro" panose="020B0503030403020204" pitchFamily="34" charset="0"/>
              </a:rPr>
              <a:t>Annual Well-Being Week in Law</a:t>
            </a:r>
          </a:p>
          <a:p>
            <a:r>
              <a:rPr lang="en-US" dirty="0">
                <a:solidFill>
                  <a:srgbClr val="678998"/>
                </a:solidFill>
                <a:latin typeface="Source Sans Pro" panose="020B0503030403020204" pitchFamily="34" charset="0"/>
                <a:ea typeface="Source Sans Pro" panose="020B0503030403020204" pitchFamily="34" charset="0"/>
              </a:rPr>
              <a:t>Thought Leader  Policy Roundtables</a:t>
            </a:r>
          </a:p>
          <a:p>
            <a:r>
              <a:rPr lang="en-US" dirty="0">
                <a:solidFill>
                  <a:srgbClr val="678998"/>
                </a:solidFill>
                <a:latin typeface="Source Sans Pro" panose="020B0503030403020204" pitchFamily="34" charset="0"/>
                <a:ea typeface="Source Sans Pro" panose="020B0503030403020204" pitchFamily="34" charset="0"/>
              </a:rPr>
              <a:t>State Well-Being in Law Task Force Support</a:t>
            </a:r>
          </a:p>
          <a:p>
            <a:r>
              <a:rPr lang="en-US" dirty="0">
                <a:solidFill>
                  <a:srgbClr val="678998"/>
                </a:solidFill>
                <a:latin typeface="Source Sans Pro" panose="020B0503030403020204" pitchFamily="34" charset="0"/>
                <a:ea typeface="Source Sans Pro" panose="020B0503030403020204" pitchFamily="34" charset="0"/>
              </a:rPr>
              <a:t>Research &amp; Advocacy</a:t>
            </a:r>
          </a:p>
          <a:p>
            <a:r>
              <a:rPr lang="en-US" dirty="0">
                <a:solidFill>
                  <a:srgbClr val="678998"/>
                </a:solidFill>
                <a:latin typeface="Source Sans Pro" panose="020B0503030403020204" pitchFamily="34" charset="0"/>
                <a:ea typeface="Source Sans Pro" panose="020B0503030403020204" pitchFamily="34" charset="0"/>
              </a:rPr>
              <a:t>Monthly Publication of IWIL Alert</a:t>
            </a:r>
          </a:p>
          <a:p>
            <a:r>
              <a:rPr lang="en-US" dirty="0">
                <a:solidFill>
                  <a:srgbClr val="678998"/>
                </a:solidFill>
                <a:latin typeface="Source Sans Pro" panose="020B0503030403020204" pitchFamily="34" charset="0"/>
                <a:ea typeface="Source Sans Pro" panose="020B0503030403020204" pitchFamily="34" charset="0"/>
              </a:rPr>
              <a:t>Quarterly Publication of The Catalyst</a:t>
            </a:r>
          </a:p>
          <a:p>
            <a:endParaRPr lang="en-US" dirty="0"/>
          </a:p>
        </p:txBody>
      </p:sp>
      <p:sp>
        <p:nvSpPr>
          <p:cNvPr id="7" name="TextBox 6">
            <a:extLst>
              <a:ext uri="{FF2B5EF4-FFF2-40B4-BE49-F238E27FC236}">
                <a16:creationId xmlns:a16="http://schemas.microsoft.com/office/drawing/2014/main" id="{E6BA3CD3-795A-624A-77E8-803C147F2BBA}"/>
              </a:ext>
            </a:extLst>
          </p:cNvPr>
          <p:cNvSpPr txBox="1"/>
          <p:nvPr/>
        </p:nvSpPr>
        <p:spPr>
          <a:xfrm>
            <a:off x="4083465" y="6262042"/>
            <a:ext cx="4093298"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678998"/>
                </a:solidFill>
                <a:effectLst/>
                <a:uLnTx/>
                <a:uFillTx/>
                <a:latin typeface="Source Sans Pro" panose="020B0503030403020204" pitchFamily="34" charset="0"/>
                <a:ea typeface="Source Sans Pro" panose="020B0503030403020204" pitchFamily="34" charset="0"/>
                <a:cs typeface="+mn-cs"/>
                <a:hlinkClick r:id="rId3">
                  <a:extLst>
                    <a:ext uri="{A12FA001-AC4F-418D-AE19-62706E023703}">
                      <ahyp:hlinkClr xmlns:ahyp="http://schemas.microsoft.com/office/drawing/2018/hyperlinkcolor" val="tx"/>
                    </a:ext>
                  </a:extLst>
                </a:hlinkClick>
              </a:rPr>
              <a:t>www.lawyerwellbeing.net</a:t>
            </a:r>
            <a:endParaRPr kumimoji="0" lang="en-US" sz="2200" b="0" i="0" u="none" strike="noStrike" kern="1200" cap="none" spc="0" normalizeH="0" baseline="0" noProof="0" dirty="0">
              <a:ln>
                <a:noFill/>
              </a:ln>
              <a:solidFill>
                <a:srgbClr val="678998"/>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143911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22AB3-314E-7803-B64F-E68676E3F8BF}"/>
              </a:ext>
            </a:extLst>
          </p:cNvPr>
          <p:cNvSpPr>
            <a:spLocks noGrp="1"/>
          </p:cNvSpPr>
          <p:nvPr>
            <p:ph type="title"/>
          </p:nvPr>
        </p:nvSpPr>
        <p:spPr/>
        <p:txBody>
          <a:bodyPr>
            <a:normAutofit/>
          </a:bodyPr>
          <a:lstStyle/>
          <a:p>
            <a:pPr algn="ctr"/>
            <a:r>
              <a:rPr lang="en-US" sz="4000" b="1" cap="all" dirty="0">
                <a:solidFill>
                  <a:srgbClr val="4E8196"/>
                </a:solidFill>
              </a:rPr>
              <a:t>Agenda</a:t>
            </a:r>
          </a:p>
        </p:txBody>
      </p:sp>
      <p:sp>
        <p:nvSpPr>
          <p:cNvPr id="5" name="Content Placeholder 4">
            <a:extLst>
              <a:ext uri="{FF2B5EF4-FFF2-40B4-BE49-F238E27FC236}">
                <a16:creationId xmlns:a16="http://schemas.microsoft.com/office/drawing/2014/main" id="{436EF3CE-3018-93B1-BA7E-A6331EF9CA44}"/>
              </a:ext>
            </a:extLst>
          </p:cNvPr>
          <p:cNvSpPr>
            <a:spLocks noGrp="1"/>
          </p:cNvSpPr>
          <p:nvPr>
            <p:ph idx="1"/>
          </p:nvPr>
        </p:nvSpPr>
        <p:spPr/>
        <p:txBody>
          <a:bodyPr/>
          <a:lstStyle/>
          <a:p>
            <a:r>
              <a:rPr lang="en-US" dirty="0">
                <a:solidFill>
                  <a:srgbClr val="4E8196"/>
                </a:solidFill>
              </a:rPr>
              <a:t>The Movement began with an idea – and a need</a:t>
            </a:r>
          </a:p>
          <a:p>
            <a:r>
              <a:rPr lang="en-US" dirty="0">
                <a:solidFill>
                  <a:srgbClr val="4E8196"/>
                </a:solidFill>
              </a:rPr>
              <a:t>Intersection with client protection</a:t>
            </a:r>
          </a:p>
          <a:p>
            <a:r>
              <a:rPr lang="en-US" dirty="0">
                <a:solidFill>
                  <a:srgbClr val="4E8196"/>
                </a:solidFill>
              </a:rPr>
              <a:t>Institute for Well-Being in Law (IWIL)</a:t>
            </a:r>
          </a:p>
          <a:p>
            <a:r>
              <a:rPr lang="en-US" dirty="0">
                <a:solidFill>
                  <a:srgbClr val="4E8196"/>
                </a:solidFill>
              </a:rPr>
              <a:t>Future directions</a:t>
            </a:r>
          </a:p>
          <a:p>
            <a:endParaRPr lang="en-US" dirty="0"/>
          </a:p>
        </p:txBody>
      </p:sp>
    </p:spTree>
    <p:extLst>
      <p:ext uri="{BB962C8B-B14F-4D97-AF65-F5344CB8AC3E}">
        <p14:creationId xmlns:p14="http://schemas.microsoft.com/office/powerpoint/2010/main" val="932602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07" y="590022"/>
            <a:ext cx="10178991" cy="1065967"/>
          </a:xfrm>
        </p:spPr>
        <p:txBody>
          <a:bodyPr>
            <a:noAutofit/>
          </a:bodyPr>
          <a:lstStyle/>
          <a:p>
            <a:pPr algn="ctr"/>
            <a:r>
              <a:rPr lang="en-US" sz="4000" b="1" cap="all" dirty="0">
                <a:solidFill>
                  <a:srgbClr val="4E8196"/>
                </a:solidFill>
              </a:rPr>
              <a:t>Behavioral Health of the Legal Profession Post-Pandemic</a:t>
            </a:r>
          </a:p>
        </p:txBody>
      </p:sp>
      <p:sp>
        <p:nvSpPr>
          <p:cNvPr id="3" name="Content Placeholder 2"/>
          <p:cNvSpPr>
            <a:spLocks noGrp="1"/>
          </p:cNvSpPr>
          <p:nvPr>
            <p:ph idx="1"/>
          </p:nvPr>
        </p:nvSpPr>
        <p:spPr>
          <a:xfrm>
            <a:off x="765110" y="2515078"/>
            <a:ext cx="10664890" cy="4035446"/>
          </a:xfrm>
        </p:spPr>
        <p:txBody>
          <a:bodyPr>
            <a:normAutofit fontScale="77500" lnSpcReduction="20000"/>
          </a:bodyPr>
          <a:lstStyle/>
          <a:p>
            <a:r>
              <a:rPr lang="en-US" sz="4000" dirty="0">
                <a:solidFill>
                  <a:srgbClr val="4E8196"/>
                </a:solidFill>
              </a:rPr>
              <a:t>30% lawyers experiencing hazardous drinking (up 50% since 2016)</a:t>
            </a:r>
          </a:p>
          <a:p>
            <a:r>
              <a:rPr lang="en-US" sz="4000" dirty="0">
                <a:solidFill>
                  <a:srgbClr val="4E8196"/>
                </a:solidFill>
              </a:rPr>
              <a:t>Numerous studies showing rate of burnout at approx. 50%</a:t>
            </a:r>
          </a:p>
          <a:p>
            <a:r>
              <a:rPr lang="en-US" sz="4000" dirty="0">
                <a:solidFill>
                  <a:srgbClr val="4E8196"/>
                </a:solidFill>
                <a:ea typeface="Times New Roman" panose="02020603050405020304" pitchFamily="18" charset="0"/>
                <a:cs typeface="Times New Roman" panose="02020603050405020304" pitchFamily="18" charset="0"/>
              </a:rPr>
              <a:t>1 in 4 women are contemplating leaving the legal profession due to mental health, burnout, stress (17% of men)</a:t>
            </a:r>
          </a:p>
          <a:p>
            <a:pPr marL="0" indent="0">
              <a:buNone/>
            </a:pPr>
            <a:endParaRPr lang="en-US" sz="4000" dirty="0"/>
          </a:p>
          <a:p>
            <a:pPr lvl="8"/>
            <a:endParaRPr lang="en-US" dirty="0"/>
          </a:p>
          <a:p>
            <a:pPr lvl="8"/>
            <a:endParaRPr lang="en-US" dirty="0"/>
          </a:p>
          <a:p>
            <a:pPr lvl="8"/>
            <a:endParaRPr lang="en-US" dirty="0"/>
          </a:p>
          <a:p>
            <a:pPr marL="2740869" lvl="8" indent="0">
              <a:buNone/>
            </a:pPr>
            <a:r>
              <a:rPr lang="en-US" sz="1797" dirty="0"/>
              <a:t>				</a:t>
            </a:r>
            <a:endParaRPr lang="en-US" sz="2397" dirty="0"/>
          </a:p>
        </p:txBody>
      </p:sp>
    </p:spTree>
    <p:extLst>
      <p:ext uri="{BB962C8B-B14F-4D97-AF65-F5344CB8AC3E}">
        <p14:creationId xmlns:p14="http://schemas.microsoft.com/office/powerpoint/2010/main" val="293222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4D46-49D9-3D41-95F0-D5937FCB367A}"/>
              </a:ext>
            </a:extLst>
          </p:cNvPr>
          <p:cNvSpPr>
            <a:spLocks noGrp="1"/>
          </p:cNvSpPr>
          <p:nvPr>
            <p:ph type="title"/>
          </p:nvPr>
        </p:nvSpPr>
        <p:spPr/>
        <p:txBody>
          <a:bodyPr>
            <a:normAutofit/>
          </a:bodyPr>
          <a:lstStyle/>
          <a:p>
            <a:pPr algn="ctr"/>
            <a:r>
              <a:rPr lang="en-US" sz="4000" b="1" dirty="0">
                <a:solidFill>
                  <a:srgbClr val="4E8196"/>
                </a:solidFill>
              </a:rPr>
              <a:t>SINCE IWIL WAS FOUNDED…</a:t>
            </a:r>
          </a:p>
        </p:txBody>
      </p:sp>
      <p:sp>
        <p:nvSpPr>
          <p:cNvPr id="3" name="Content Placeholder 2">
            <a:extLst>
              <a:ext uri="{FF2B5EF4-FFF2-40B4-BE49-F238E27FC236}">
                <a16:creationId xmlns:a16="http://schemas.microsoft.com/office/drawing/2014/main" id="{A627B2C8-5919-9202-0CB2-D0CAE702B9A6}"/>
              </a:ext>
            </a:extLst>
          </p:cNvPr>
          <p:cNvSpPr>
            <a:spLocks noGrp="1"/>
          </p:cNvSpPr>
          <p:nvPr>
            <p:ph idx="1"/>
          </p:nvPr>
        </p:nvSpPr>
        <p:spPr/>
        <p:txBody>
          <a:bodyPr>
            <a:normAutofit/>
          </a:bodyPr>
          <a:lstStyle/>
          <a:p>
            <a:pPr marL="0" indent="0">
              <a:buNone/>
            </a:pPr>
            <a:r>
              <a:rPr lang="en-US" sz="2400" dirty="0">
                <a:solidFill>
                  <a:srgbClr val="4E8196"/>
                </a:solidFill>
              </a:rPr>
              <a:t>Building on the decision stated in the Report to emphasize well-being as opposed to “wellness” or “health,” IWIL has worked to institutionalize and spread the well-being movement through, among other efforts,</a:t>
            </a:r>
          </a:p>
          <a:p>
            <a:r>
              <a:rPr lang="en-US" sz="2400" dirty="0">
                <a:solidFill>
                  <a:srgbClr val="4E8196"/>
                </a:solidFill>
              </a:rPr>
              <a:t>Two annual observances of Well-Being in Law Week that coincide with Mental Health Awareness Month (May) </a:t>
            </a:r>
          </a:p>
          <a:p>
            <a:r>
              <a:rPr lang="en-US" sz="2400" dirty="0">
                <a:solidFill>
                  <a:srgbClr val="4E8196"/>
                </a:solidFill>
              </a:rPr>
              <a:t>A virtual conference (January 2022) that brought together practitioners and other profession stakeholders for a multi-day discussion of well-being related topics</a:t>
            </a:r>
          </a:p>
          <a:p>
            <a:r>
              <a:rPr lang="en-US" sz="2400" dirty="0">
                <a:solidFill>
                  <a:srgbClr val="4E8196"/>
                </a:solidFill>
              </a:rPr>
              <a:t>Creation of podcasts and newsletters highlighting topics of interest to the legal community</a:t>
            </a:r>
          </a:p>
        </p:txBody>
      </p:sp>
      <p:pic>
        <p:nvPicPr>
          <p:cNvPr id="4" name="Picture 3" descr="Well-Being Week in Law">
            <a:extLst>
              <a:ext uri="{FF2B5EF4-FFF2-40B4-BE49-F238E27FC236}">
                <a16:creationId xmlns:a16="http://schemas.microsoft.com/office/drawing/2014/main" id="{CED3353D-20FD-7213-0DEC-1A7DE747B6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5669280"/>
            <a:ext cx="1969476" cy="1188719"/>
          </a:xfrm>
          <a:prstGeom prst="rect">
            <a:avLst/>
          </a:prstGeom>
          <a:noFill/>
          <a:ln>
            <a:noFill/>
          </a:ln>
        </p:spPr>
      </p:pic>
    </p:spTree>
    <p:extLst>
      <p:ext uri="{BB962C8B-B14F-4D97-AF65-F5344CB8AC3E}">
        <p14:creationId xmlns:p14="http://schemas.microsoft.com/office/powerpoint/2010/main" val="318639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49D7B-E685-48DF-349E-65514B2508A5}"/>
              </a:ext>
            </a:extLst>
          </p:cNvPr>
          <p:cNvSpPr>
            <a:spLocks noGrp="1"/>
          </p:cNvSpPr>
          <p:nvPr>
            <p:ph type="title"/>
          </p:nvPr>
        </p:nvSpPr>
        <p:spPr/>
        <p:txBody>
          <a:bodyPr>
            <a:normAutofit/>
          </a:bodyPr>
          <a:lstStyle/>
          <a:p>
            <a:pPr algn="ctr"/>
            <a:r>
              <a:rPr lang="en-US" sz="4000" b="1" cap="all" dirty="0">
                <a:solidFill>
                  <a:srgbClr val="4E8196"/>
                </a:solidFill>
              </a:rPr>
              <a:t>Institute for Well-Being in Law (IWIL)</a:t>
            </a:r>
          </a:p>
        </p:txBody>
      </p:sp>
      <p:sp>
        <p:nvSpPr>
          <p:cNvPr id="3" name="Content Placeholder 2">
            <a:extLst>
              <a:ext uri="{FF2B5EF4-FFF2-40B4-BE49-F238E27FC236}">
                <a16:creationId xmlns:a16="http://schemas.microsoft.com/office/drawing/2014/main" id="{61257992-C24B-8EAB-0FC8-37011FA8788B}"/>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a:solidFill>
                  <a:srgbClr val="4E8196"/>
                </a:solidFill>
                <a:effectLst/>
                <a:cs typeface="Times New Roman" panose="02020603050405020304" pitchFamily="18" charset="0"/>
              </a:rPr>
              <a:t>Clarifying the message </a:t>
            </a:r>
          </a:p>
          <a:p>
            <a:pPr marL="342900" marR="0" lvl="0" indent="-342900">
              <a:lnSpc>
                <a:spcPct val="107000"/>
              </a:lnSpc>
              <a:spcBef>
                <a:spcPts val="0"/>
              </a:spcBef>
              <a:spcAft>
                <a:spcPts val="0"/>
              </a:spcAft>
              <a:buFont typeface="Symbol" panose="05050102010706020507" pitchFamily="18" charset="2"/>
              <a:buChar char=""/>
            </a:pPr>
            <a:r>
              <a:rPr lang="en-US" dirty="0">
                <a:solidFill>
                  <a:srgbClr val="4E8196"/>
                </a:solidFill>
                <a:effectLst/>
                <a:cs typeface="Times New Roman" panose="02020603050405020304" pitchFamily="18" charset="0"/>
              </a:rPr>
              <a:t>Identifying the stakeholders</a:t>
            </a:r>
          </a:p>
          <a:p>
            <a:pPr marL="342900" marR="0" lvl="0" indent="-342900">
              <a:lnSpc>
                <a:spcPct val="107000"/>
              </a:lnSpc>
              <a:spcBef>
                <a:spcPts val="0"/>
              </a:spcBef>
              <a:spcAft>
                <a:spcPts val="0"/>
              </a:spcAft>
              <a:buFont typeface="Symbol" panose="05050102010706020507" pitchFamily="18" charset="2"/>
              <a:buChar char=""/>
            </a:pPr>
            <a:r>
              <a:rPr lang="en-US" dirty="0">
                <a:solidFill>
                  <a:srgbClr val="4E8196"/>
                </a:solidFill>
                <a:effectLst/>
                <a:cs typeface="Times New Roman" panose="02020603050405020304" pitchFamily="18" charset="0"/>
              </a:rPr>
              <a:t>Building coalitions</a:t>
            </a:r>
          </a:p>
          <a:p>
            <a:pPr marL="342900" marR="0" lvl="0" indent="-342900">
              <a:lnSpc>
                <a:spcPct val="107000"/>
              </a:lnSpc>
              <a:spcBef>
                <a:spcPts val="0"/>
              </a:spcBef>
              <a:spcAft>
                <a:spcPts val="800"/>
              </a:spcAft>
              <a:buFont typeface="Symbol" panose="05050102010706020507" pitchFamily="18" charset="2"/>
              <a:buChar char=""/>
            </a:pPr>
            <a:r>
              <a:rPr lang="en-US" dirty="0">
                <a:solidFill>
                  <a:srgbClr val="4E8196"/>
                </a:solidFill>
                <a:effectLst/>
                <a:cs typeface="Times New Roman" panose="02020603050405020304" pitchFamily="18" charset="0"/>
              </a:rPr>
              <a:t>Spreading the word</a:t>
            </a:r>
          </a:p>
          <a:p>
            <a:pPr marL="0" indent="0">
              <a:buNone/>
            </a:pPr>
            <a:endParaRPr lang="en-US" dirty="0"/>
          </a:p>
        </p:txBody>
      </p:sp>
    </p:spTree>
    <p:extLst>
      <p:ext uri="{BB962C8B-B14F-4D97-AF65-F5344CB8AC3E}">
        <p14:creationId xmlns:p14="http://schemas.microsoft.com/office/powerpoint/2010/main" val="92586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DD37-3895-0E86-A13E-2E3243C37A27}"/>
              </a:ext>
            </a:extLst>
          </p:cNvPr>
          <p:cNvSpPr>
            <a:spLocks noGrp="1"/>
          </p:cNvSpPr>
          <p:nvPr>
            <p:ph type="title"/>
          </p:nvPr>
        </p:nvSpPr>
        <p:spPr>
          <a:xfrm>
            <a:off x="838200" y="34534"/>
            <a:ext cx="10515600" cy="1325563"/>
          </a:xfrm>
        </p:spPr>
        <p:txBody>
          <a:bodyPr>
            <a:normAutofit/>
          </a:bodyPr>
          <a:lstStyle/>
          <a:p>
            <a:pPr algn="ctr"/>
            <a:r>
              <a:rPr lang="en-US" sz="4000" b="1" dirty="0">
                <a:solidFill>
                  <a:srgbClr val="4E8196"/>
                </a:solidFill>
              </a:rPr>
              <a:t>DIVERSITY, EQUITY AND INCLUSION POLICY</a:t>
            </a:r>
          </a:p>
        </p:txBody>
      </p:sp>
      <p:sp>
        <p:nvSpPr>
          <p:cNvPr id="3" name="Content Placeholder 2">
            <a:extLst>
              <a:ext uri="{FF2B5EF4-FFF2-40B4-BE49-F238E27FC236}">
                <a16:creationId xmlns:a16="http://schemas.microsoft.com/office/drawing/2014/main" id="{CFEB2DAA-9293-CC81-08B6-56735470C9B8}"/>
              </a:ext>
            </a:extLst>
          </p:cNvPr>
          <p:cNvSpPr>
            <a:spLocks noGrp="1"/>
          </p:cNvSpPr>
          <p:nvPr>
            <p:ph idx="1"/>
          </p:nvPr>
        </p:nvSpPr>
        <p:spPr>
          <a:xfrm>
            <a:off x="838200" y="1360097"/>
            <a:ext cx="10515600" cy="4351338"/>
          </a:xfrm>
        </p:spPr>
        <p:txBody>
          <a:bodyPr>
            <a:normAutofit/>
          </a:bodyPr>
          <a:lstStyle/>
          <a:p>
            <a:pPr marL="0" indent="0">
              <a:buNone/>
            </a:pPr>
            <a:r>
              <a:rPr lang="en-US" sz="2400" dirty="0">
                <a:solidFill>
                  <a:srgbClr val="4E8196"/>
                </a:solidFill>
              </a:rPr>
              <a:t>At the time of its founding, IWIL stated a recognition that underrepresented populations in the legal profession had additional well-being consideration.</a:t>
            </a:r>
          </a:p>
          <a:p>
            <a:pPr marL="0" indent="0">
              <a:buNone/>
            </a:pPr>
            <a:r>
              <a:rPr lang="en-US" sz="2000" b="0" i="0" dirty="0">
                <a:solidFill>
                  <a:srgbClr val="4E8196"/>
                </a:solidFill>
                <a:effectLst/>
                <a:latin typeface="Open Sans" panose="020B0606030504020204" pitchFamily="34" charset="0"/>
              </a:rPr>
              <a:t>“</a:t>
            </a:r>
            <a:r>
              <a:rPr lang="en-US" sz="2000" b="0" i="1" dirty="0">
                <a:solidFill>
                  <a:srgbClr val="4E8196"/>
                </a:solidFill>
                <a:effectLst/>
                <a:latin typeface="Open Sans" panose="020B0606030504020204" pitchFamily="34" charset="0"/>
              </a:rPr>
              <a:t>The profession must recognize, however, that populations that are underrepresented in the ranks of law students, attorneys, and judges have historically </a:t>
            </a:r>
          </a:p>
          <a:p>
            <a:r>
              <a:rPr lang="en-US" sz="2000" b="0" i="1" dirty="0">
                <a:solidFill>
                  <a:srgbClr val="4E8196"/>
                </a:solidFill>
                <a:effectLst/>
                <a:latin typeface="Open Sans" panose="020B0606030504020204" pitchFamily="34" charset="0"/>
              </a:rPr>
              <a:t>faced countless barriers to entry into the legal ranks; </a:t>
            </a:r>
          </a:p>
          <a:p>
            <a:r>
              <a:rPr lang="en-US" sz="2000" b="0" i="1" dirty="0">
                <a:solidFill>
                  <a:srgbClr val="4E8196"/>
                </a:solidFill>
                <a:effectLst/>
                <a:latin typeface="Open Sans" panose="020B0606030504020204" pitchFamily="34" charset="0"/>
              </a:rPr>
              <a:t>confronted structural challenges to success; and </a:t>
            </a:r>
          </a:p>
          <a:p>
            <a:r>
              <a:rPr lang="en-US" sz="2000" b="0" i="1" dirty="0">
                <a:solidFill>
                  <a:srgbClr val="4E8196"/>
                </a:solidFill>
                <a:effectLst/>
                <a:latin typeface="Open Sans" panose="020B0606030504020204" pitchFamily="34" charset="0"/>
              </a:rPr>
              <a:t>been forced to navigate daily micro- and macro-aggressions regarding their identities in the legal profession that are not faced by those outside these groups. </a:t>
            </a:r>
          </a:p>
          <a:p>
            <a:pPr marL="0" indent="0">
              <a:buNone/>
            </a:pPr>
            <a:r>
              <a:rPr lang="en-US" sz="2000" b="0" i="1" dirty="0">
                <a:solidFill>
                  <a:srgbClr val="4E8196"/>
                </a:solidFill>
                <a:effectLst/>
                <a:latin typeface="Open Sans" panose="020B0606030504020204" pitchFamily="34" charset="0"/>
              </a:rPr>
              <a:t>Each of these barriers, challenges, and slights enhance stress, takes a toll on their individual and collective well-being, and creates a hostile landscape that threatens self-esteem and increases the potential for burnout.”</a:t>
            </a:r>
            <a:endParaRPr lang="en-US" sz="2000" i="1" dirty="0">
              <a:solidFill>
                <a:srgbClr val="4E8196"/>
              </a:solidFill>
            </a:endParaRPr>
          </a:p>
        </p:txBody>
      </p:sp>
      <p:pic>
        <p:nvPicPr>
          <p:cNvPr id="2050" name="Picture 2" descr="Diversity, Equity &amp; Inclusion - SierraConstellation Partners">
            <a:extLst>
              <a:ext uri="{FF2B5EF4-FFF2-40B4-BE49-F238E27FC236}">
                <a16:creationId xmlns:a16="http://schemas.microsoft.com/office/drawing/2014/main" id="{6FBB774A-3775-8538-2F4A-34EAE1B08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87926"/>
            <a:ext cx="1758462"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548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0027-8875-3395-218E-E6002B38F3AD}"/>
              </a:ext>
            </a:extLst>
          </p:cNvPr>
          <p:cNvSpPr>
            <a:spLocks noGrp="1"/>
          </p:cNvSpPr>
          <p:nvPr>
            <p:ph type="title"/>
          </p:nvPr>
        </p:nvSpPr>
        <p:spPr>
          <a:xfrm>
            <a:off x="838200" y="365125"/>
            <a:ext cx="10515600" cy="1325563"/>
          </a:xfrm>
        </p:spPr>
        <p:txBody>
          <a:bodyPr anchor="ctr">
            <a:normAutofit/>
          </a:bodyPr>
          <a:lstStyle/>
          <a:p>
            <a:pPr algn="ctr"/>
            <a:r>
              <a:rPr lang="en-US" b="1" cap="all" dirty="0">
                <a:solidFill>
                  <a:srgbClr val="4E8196"/>
                </a:solidFill>
              </a:rPr>
              <a:t>Questions</a:t>
            </a:r>
          </a:p>
        </p:txBody>
      </p:sp>
    </p:spTree>
    <p:extLst>
      <p:ext uri="{BB962C8B-B14F-4D97-AF65-F5344CB8AC3E}">
        <p14:creationId xmlns:p14="http://schemas.microsoft.com/office/powerpoint/2010/main" val="3338495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0CC23D-3BB4-13B4-8269-D2F957729917}"/>
              </a:ext>
            </a:extLst>
          </p:cNvPr>
          <p:cNvSpPr>
            <a:spLocks noGrp="1"/>
          </p:cNvSpPr>
          <p:nvPr>
            <p:ph idx="1"/>
          </p:nvPr>
        </p:nvSpPr>
        <p:spPr>
          <a:xfrm>
            <a:off x="838200" y="1472928"/>
            <a:ext cx="10515600" cy="4351338"/>
          </a:xfrm>
        </p:spPr>
        <p:txBody>
          <a:bodyPr>
            <a:normAutofit/>
          </a:bodyPr>
          <a:lstStyle/>
          <a:p>
            <a:pPr marL="0" indent="0">
              <a:buNone/>
            </a:pPr>
            <a:r>
              <a:rPr lang="en-US" sz="2400" dirty="0">
                <a:solidFill>
                  <a:srgbClr val="4E8196"/>
                </a:solidFill>
              </a:rPr>
              <a:t>Jennifer DiSanza                                                                                                                        Executive Director                                                                                                                       Institute for Well-Being In Law                                                           </a:t>
            </a:r>
            <a:r>
              <a:rPr lang="en-US" sz="2400" dirty="0">
                <a:hlinkClick r:id="rId2"/>
              </a:rPr>
              <a:t>jdisanza@lawyerwellbeing.net</a:t>
            </a:r>
            <a:endParaRPr lang="en-US" sz="2400" dirty="0"/>
          </a:p>
          <a:p>
            <a:pPr marL="0" indent="0">
              <a:buNone/>
            </a:pPr>
            <a:endParaRPr lang="en-US" sz="2400" dirty="0"/>
          </a:p>
          <a:p>
            <a:pPr marL="0" indent="0">
              <a:buNone/>
            </a:pPr>
            <a:r>
              <a:rPr lang="en-US" sz="2400" dirty="0">
                <a:solidFill>
                  <a:srgbClr val="4E8196"/>
                </a:solidFill>
              </a:rPr>
              <a:t>Lindsey Draper                                                                                                                                       Vice President for Diversity, Equity and Inclusion                                                            Institute for Well-Being in Law                                                                                </a:t>
            </a:r>
            <a:r>
              <a:rPr lang="en-US" sz="2400" dirty="0">
                <a:hlinkClick r:id="rId3"/>
              </a:rPr>
              <a:t>lindrap@prodigy.net</a:t>
            </a:r>
            <a:r>
              <a:rPr lang="en-US" sz="2400" dirty="0"/>
              <a:t> </a:t>
            </a:r>
          </a:p>
        </p:txBody>
      </p:sp>
      <p:sp>
        <p:nvSpPr>
          <p:cNvPr id="4" name="TextBox 3">
            <a:extLst>
              <a:ext uri="{FF2B5EF4-FFF2-40B4-BE49-F238E27FC236}">
                <a16:creationId xmlns:a16="http://schemas.microsoft.com/office/drawing/2014/main" id="{9759BE28-59EC-75BF-31AA-37BC99AB33A3}"/>
              </a:ext>
            </a:extLst>
          </p:cNvPr>
          <p:cNvSpPr txBox="1"/>
          <p:nvPr/>
        </p:nvSpPr>
        <p:spPr>
          <a:xfrm>
            <a:off x="4180114" y="543822"/>
            <a:ext cx="3547067" cy="769441"/>
          </a:xfrm>
          <a:prstGeom prst="rect">
            <a:avLst/>
          </a:prstGeom>
          <a:noFill/>
        </p:spPr>
        <p:txBody>
          <a:bodyPr wrap="square">
            <a:spAutoFit/>
          </a:bodyPr>
          <a:lstStyle/>
          <a:p>
            <a:pPr algn="ctr"/>
            <a:r>
              <a:rPr lang="en-US" sz="4400" b="1" cap="all" dirty="0">
                <a:solidFill>
                  <a:srgbClr val="4E8196"/>
                </a:solidFill>
              </a:rPr>
              <a:t>CONTACT</a:t>
            </a:r>
            <a:endParaRPr lang="en-US" sz="4400" dirty="0"/>
          </a:p>
        </p:txBody>
      </p:sp>
    </p:spTree>
    <p:extLst>
      <p:ext uri="{BB962C8B-B14F-4D97-AF65-F5344CB8AC3E}">
        <p14:creationId xmlns:p14="http://schemas.microsoft.com/office/powerpoint/2010/main" val="91110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191BF1-1427-DD82-B20C-ADAF386F34B3}"/>
              </a:ext>
            </a:extLst>
          </p:cNvPr>
          <p:cNvSpPr>
            <a:spLocks noGrp="1"/>
          </p:cNvSpPr>
          <p:nvPr>
            <p:ph type="title"/>
          </p:nvPr>
        </p:nvSpPr>
        <p:spPr/>
        <p:txBody>
          <a:bodyPr>
            <a:normAutofit/>
          </a:bodyPr>
          <a:lstStyle/>
          <a:p>
            <a:pPr algn="ctr"/>
            <a:r>
              <a:rPr lang="en-US" sz="4000" b="1" cap="all" dirty="0">
                <a:solidFill>
                  <a:srgbClr val="4E8196"/>
                </a:solidFill>
              </a:rPr>
              <a:t>The Idea and Need</a:t>
            </a:r>
          </a:p>
        </p:txBody>
      </p:sp>
      <p:sp>
        <p:nvSpPr>
          <p:cNvPr id="2" name="Content Placeholder 1">
            <a:extLst>
              <a:ext uri="{FF2B5EF4-FFF2-40B4-BE49-F238E27FC236}">
                <a16:creationId xmlns:a16="http://schemas.microsoft.com/office/drawing/2014/main" id="{CB74662B-77CA-C0F6-2418-468A0E7CEC12}"/>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dirty="0">
                <a:solidFill>
                  <a:srgbClr val="4E8196"/>
                </a:solidFill>
                <a:effectLst/>
                <a:cs typeface="Times New Roman" panose="02020603050405020304" pitchFamily="18" charset="0"/>
              </a:rPr>
              <a:t>The initial reports</a:t>
            </a:r>
          </a:p>
          <a:p>
            <a:pPr marL="342900" marR="0" lvl="0" indent="-342900">
              <a:lnSpc>
                <a:spcPct val="107000"/>
              </a:lnSpc>
              <a:spcBef>
                <a:spcPts val="0"/>
              </a:spcBef>
              <a:spcAft>
                <a:spcPts val="0"/>
              </a:spcAft>
              <a:buFont typeface="Symbol" panose="05050102010706020507" pitchFamily="18" charset="2"/>
              <a:buChar char=""/>
            </a:pPr>
            <a:r>
              <a:rPr lang="en-US" dirty="0">
                <a:solidFill>
                  <a:srgbClr val="4E8196"/>
                </a:solidFill>
                <a:effectLst/>
                <a:cs typeface="Times New Roman" panose="02020603050405020304" pitchFamily="18" charset="0"/>
              </a:rPr>
              <a:t>The ABA and other institutional support</a:t>
            </a:r>
          </a:p>
          <a:p>
            <a:pPr marL="342900" marR="0" lvl="0" indent="-342900">
              <a:lnSpc>
                <a:spcPct val="107000"/>
              </a:lnSpc>
              <a:spcBef>
                <a:spcPts val="0"/>
              </a:spcBef>
              <a:spcAft>
                <a:spcPts val="800"/>
              </a:spcAft>
              <a:buFont typeface="Symbol" panose="05050102010706020507" pitchFamily="18" charset="2"/>
              <a:buChar char=""/>
            </a:pPr>
            <a:r>
              <a:rPr lang="en-US" dirty="0">
                <a:solidFill>
                  <a:srgbClr val="4E8196"/>
                </a:solidFill>
                <a:effectLst/>
                <a:cs typeface="Times New Roman" panose="02020603050405020304" pitchFamily="18" charset="0"/>
              </a:rPr>
              <a:t>The National Task Force and its Report</a:t>
            </a:r>
          </a:p>
        </p:txBody>
      </p:sp>
    </p:spTree>
    <p:extLst>
      <p:ext uri="{BB962C8B-B14F-4D97-AF65-F5344CB8AC3E}">
        <p14:creationId xmlns:p14="http://schemas.microsoft.com/office/powerpoint/2010/main" val="392578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85" y="381000"/>
            <a:ext cx="9909110" cy="1371600"/>
          </a:xfrm>
        </p:spPr>
        <p:txBody>
          <a:bodyPr>
            <a:normAutofit/>
          </a:bodyPr>
          <a:lstStyle/>
          <a:p>
            <a:pPr algn="ctr"/>
            <a:r>
              <a:rPr lang="en-US" sz="4000" b="1" cap="all" dirty="0">
                <a:solidFill>
                  <a:srgbClr val="4E8196"/>
                </a:solidFill>
              </a:rPr>
              <a:t>Beginning of the Well-Being in Law Movement - 2016</a:t>
            </a:r>
          </a:p>
        </p:txBody>
      </p:sp>
      <p:sp>
        <p:nvSpPr>
          <p:cNvPr id="3" name="Content Placeholder 2"/>
          <p:cNvSpPr>
            <a:spLocks noGrp="1"/>
          </p:cNvSpPr>
          <p:nvPr>
            <p:ph idx="1"/>
          </p:nvPr>
        </p:nvSpPr>
        <p:spPr/>
        <p:txBody>
          <a:bodyPr>
            <a:normAutofit/>
          </a:bodyPr>
          <a:lstStyle/>
          <a:p>
            <a:r>
              <a:rPr lang="en-US" b="1" i="1" dirty="0">
                <a:solidFill>
                  <a:srgbClr val="4E8196"/>
                </a:solidFill>
              </a:rPr>
              <a:t>The Prevalence of Substance Use and Other Mental Health Concerns Among American Attorneys (the “Lawyer Study”)</a:t>
            </a:r>
          </a:p>
          <a:p>
            <a:pPr lvl="1"/>
            <a:r>
              <a:rPr lang="en-US" dirty="0">
                <a:solidFill>
                  <a:srgbClr val="4E8196"/>
                </a:solidFill>
              </a:rPr>
              <a:t>P.R. Krill, R. Johnson, &amp; L. Albert</a:t>
            </a:r>
          </a:p>
          <a:p>
            <a:pPr lvl="1"/>
            <a:r>
              <a:rPr lang="en-US" dirty="0">
                <a:solidFill>
                  <a:srgbClr val="4E8196"/>
                </a:solidFill>
              </a:rPr>
              <a:t>10 J. Addiction Med. 46 (2016)</a:t>
            </a:r>
          </a:p>
          <a:p>
            <a:pPr lvl="1"/>
            <a:endParaRPr lang="en-US" dirty="0">
              <a:solidFill>
                <a:srgbClr val="4E8196"/>
              </a:solidFill>
            </a:endParaRPr>
          </a:p>
          <a:p>
            <a:r>
              <a:rPr lang="en-US" b="1" i="1" dirty="0">
                <a:solidFill>
                  <a:srgbClr val="4E8196"/>
                </a:solidFill>
              </a:rPr>
              <a:t>Suffering in Silence: The Survey of Law Student Well-Being and the Reluctance of Law Students to Seek Help for Substance Use and Mental Health Concerns (the “Law Student Survey”)</a:t>
            </a:r>
          </a:p>
          <a:p>
            <a:pPr lvl="1"/>
            <a:r>
              <a:rPr lang="en-US" dirty="0">
                <a:solidFill>
                  <a:srgbClr val="4E8196"/>
                </a:solidFill>
              </a:rPr>
              <a:t>J.M. Organ, D. Jaffe, K. Bender</a:t>
            </a:r>
          </a:p>
          <a:p>
            <a:pPr lvl="1"/>
            <a:r>
              <a:rPr lang="en-US" dirty="0">
                <a:solidFill>
                  <a:srgbClr val="4E8196"/>
                </a:solidFill>
              </a:rPr>
              <a:t>66 J. Legal Educ. 116 (2016)</a:t>
            </a:r>
          </a:p>
          <a:p>
            <a:pPr marL="231705" lvl="1" indent="0">
              <a:buNone/>
            </a:pPr>
            <a:endParaRPr lang="en-US" i="1" dirty="0"/>
          </a:p>
        </p:txBody>
      </p:sp>
    </p:spTree>
    <p:extLst>
      <p:ext uri="{BB962C8B-B14F-4D97-AF65-F5344CB8AC3E}">
        <p14:creationId xmlns:p14="http://schemas.microsoft.com/office/powerpoint/2010/main" val="361022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6737-5DD0-CC55-5E5E-22E2B097C374}"/>
              </a:ext>
            </a:extLst>
          </p:cNvPr>
          <p:cNvSpPr>
            <a:spLocks noGrp="1"/>
          </p:cNvSpPr>
          <p:nvPr>
            <p:ph type="title"/>
          </p:nvPr>
        </p:nvSpPr>
        <p:spPr>
          <a:xfrm>
            <a:off x="838200" y="273050"/>
            <a:ext cx="10515600" cy="1552575"/>
          </a:xfrm>
        </p:spPr>
        <p:txBody>
          <a:bodyPr>
            <a:normAutofit/>
          </a:bodyPr>
          <a:lstStyle/>
          <a:p>
            <a:pPr algn="ctr"/>
            <a:r>
              <a:rPr lang="en-US" sz="3200" b="1" dirty="0">
                <a:solidFill>
                  <a:srgbClr val="4E8196"/>
                </a:solidFill>
              </a:rPr>
              <a:t>THE AMERICAN BAR ASSOCIATION (ABA) MADE SIGNIGICANT CONTRIBUTIONS TO THE EARLY EFFORT…</a:t>
            </a:r>
          </a:p>
        </p:txBody>
      </p:sp>
      <p:sp>
        <p:nvSpPr>
          <p:cNvPr id="3" name="Content Placeholder 2">
            <a:extLst>
              <a:ext uri="{FF2B5EF4-FFF2-40B4-BE49-F238E27FC236}">
                <a16:creationId xmlns:a16="http://schemas.microsoft.com/office/drawing/2014/main" id="{F03B41D2-6A6C-1D22-11F9-A7FEB478883E}"/>
              </a:ext>
            </a:extLst>
          </p:cNvPr>
          <p:cNvSpPr>
            <a:spLocks noGrp="1"/>
          </p:cNvSpPr>
          <p:nvPr>
            <p:ph idx="1"/>
          </p:nvPr>
        </p:nvSpPr>
        <p:spPr/>
        <p:txBody>
          <a:bodyPr>
            <a:normAutofit/>
          </a:bodyPr>
          <a:lstStyle/>
          <a:p>
            <a:pPr marL="0" indent="0">
              <a:buNone/>
            </a:pPr>
            <a:r>
              <a:rPr lang="en-US" sz="2400" dirty="0">
                <a:solidFill>
                  <a:srgbClr val="4E8196"/>
                </a:solidFill>
              </a:rPr>
              <a:t>Several entities associated with the American Bar Association played major roles in the work of the National Task Force on Lawyer Well-Being. Represented on the Task Force were the ABA</a:t>
            </a:r>
          </a:p>
          <a:p>
            <a:r>
              <a:rPr lang="en-US" sz="2400" dirty="0">
                <a:solidFill>
                  <a:srgbClr val="4E8196"/>
                </a:solidFill>
              </a:rPr>
              <a:t> Commission on Lawyer Assistance Programs</a:t>
            </a:r>
          </a:p>
          <a:p>
            <a:r>
              <a:rPr lang="en-US" sz="2400" dirty="0">
                <a:solidFill>
                  <a:srgbClr val="4E8196"/>
                </a:solidFill>
              </a:rPr>
              <a:t>Standing Committee on Professionalism</a:t>
            </a:r>
          </a:p>
          <a:p>
            <a:r>
              <a:rPr lang="en-US" sz="2400" dirty="0">
                <a:solidFill>
                  <a:srgbClr val="4E8196"/>
                </a:solidFill>
              </a:rPr>
              <a:t>Center for Professional Responsibility</a:t>
            </a:r>
          </a:p>
          <a:p>
            <a:r>
              <a:rPr lang="en-US" sz="2400" dirty="0">
                <a:solidFill>
                  <a:srgbClr val="4E8196"/>
                </a:solidFill>
              </a:rPr>
              <a:t>Young Lawyers Division</a:t>
            </a:r>
          </a:p>
          <a:p>
            <a:r>
              <a:rPr lang="en-US" sz="2400" dirty="0">
                <a:solidFill>
                  <a:srgbClr val="4E8196"/>
                </a:solidFill>
              </a:rPr>
              <a:t>Law Practice Division Attorney Wellbeing Committee</a:t>
            </a:r>
          </a:p>
        </p:txBody>
      </p:sp>
      <p:pic>
        <p:nvPicPr>
          <p:cNvPr id="4" name="Picture 3">
            <a:extLst>
              <a:ext uri="{FF2B5EF4-FFF2-40B4-BE49-F238E27FC236}">
                <a16:creationId xmlns:a16="http://schemas.microsoft.com/office/drawing/2014/main" id="{46B762E9-82E1-7F7D-D7C9-FFA752530C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05425"/>
            <a:ext cx="2952750" cy="1552575"/>
          </a:xfrm>
          <a:prstGeom prst="rect">
            <a:avLst/>
          </a:prstGeom>
          <a:noFill/>
          <a:ln>
            <a:noFill/>
          </a:ln>
        </p:spPr>
      </p:pic>
    </p:spTree>
    <p:extLst>
      <p:ext uri="{BB962C8B-B14F-4D97-AF65-F5344CB8AC3E}">
        <p14:creationId xmlns:p14="http://schemas.microsoft.com/office/powerpoint/2010/main" val="224924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C1F1-96E6-EEB8-F7FE-ECF9F2FF738F}"/>
              </a:ext>
            </a:extLst>
          </p:cNvPr>
          <p:cNvSpPr>
            <a:spLocks noGrp="1"/>
          </p:cNvSpPr>
          <p:nvPr>
            <p:ph type="title"/>
          </p:nvPr>
        </p:nvSpPr>
        <p:spPr/>
        <p:txBody>
          <a:bodyPr>
            <a:normAutofit/>
          </a:bodyPr>
          <a:lstStyle/>
          <a:p>
            <a:pPr algn="ctr"/>
            <a:r>
              <a:rPr lang="en-US" sz="4000" b="1" dirty="0">
                <a:solidFill>
                  <a:srgbClr val="4E8196"/>
                </a:solidFill>
              </a:rPr>
              <a:t>ADDITIONAL ORGANIZATIONS PARTICIPATED…</a:t>
            </a:r>
          </a:p>
        </p:txBody>
      </p:sp>
      <p:sp>
        <p:nvSpPr>
          <p:cNvPr id="3" name="Content Placeholder 2">
            <a:extLst>
              <a:ext uri="{FF2B5EF4-FFF2-40B4-BE49-F238E27FC236}">
                <a16:creationId xmlns:a16="http://schemas.microsoft.com/office/drawing/2014/main" id="{A9B337AC-EF48-7825-9DF5-F7B47239BA27}"/>
              </a:ext>
            </a:extLst>
          </p:cNvPr>
          <p:cNvSpPr>
            <a:spLocks noGrp="1"/>
          </p:cNvSpPr>
          <p:nvPr>
            <p:ph idx="1"/>
          </p:nvPr>
        </p:nvSpPr>
        <p:spPr/>
        <p:txBody>
          <a:bodyPr>
            <a:normAutofit/>
          </a:bodyPr>
          <a:lstStyle/>
          <a:p>
            <a:pPr marL="0" indent="0">
              <a:buNone/>
            </a:pPr>
            <a:r>
              <a:rPr lang="en-US" sz="2400" dirty="0">
                <a:solidFill>
                  <a:srgbClr val="4E8196"/>
                </a:solidFill>
              </a:rPr>
              <a:t>In addition to ABA entities, the original Task force included representation from the</a:t>
            </a:r>
          </a:p>
          <a:p>
            <a:r>
              <a:rPr lang="en-US" sz="2400" dirty="0">
                <a:solidFill>
                  <a:srgbClr val="4E8196"/>
                </a:solidFill>
              </a:rPr>
              <a:t>National Organization of Bar Counsel</a:t>
            </a:r>
          </a:p>
          <a:p>
            <a:r>
              <a:rPr lang="en-US" sz="2400" dirty="0">
                <a:solidFill>
                  <a:srgbClr val="4E8196"/>
                </a:solidFill>
              </a:rPr>
              <a:t>Association of Professional Responsibility Lawyers</a:t>
            </a:r>
          </a:p>
          <a:p>
            <a:r>
              <a:rPr lang="en-US" sz="2400" dirty="0">
                <a:solidFill>
                  <a:srgbClr val="4E8196"/>
                </a:solidFill>
              </a:rPr>
              <a:t>National Conference of Chief Justices</a:t>
            </a:r>
          </a:p>
          <a:p>
            <a:r>
              <a:rPr lang="en-US" sz="2400" dirty="0">
                <a:solidFill>
                  <a:srgbClr val="4E8196"/>
                </a:solidFill>
              </a:rPr>
              <a:t>National Conference of Bar Examiners</a:t>
            </a:r>
          </a:p>
        </p:txBody>
      </p:sp>
      <p:pic>
        <p:nvPicPr>
          <p:cNvPr id="4" name="Picture 3" descr="Resource Directory">
            <a:extLst>
              <a:ext uri="{FF2B5EF4-FFF2-40B4-BE49-F238E27FC236}">
                <a16:creationId xmlns:a16="http://schemas.microsoft.com/office/drawing/2014/main" id="{5BE016AE-53A5-0601-6E5A-DA28FF089A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15077"/>
            <a:ext cx="3295650" cy="1276350"/>
          </a:xfrm>
          <a:prstGeom prst="rect">
            <a:avLst/>
          </a:prstGeom>
          <a:noFill/>
          <a:ln>
            <a:noFill/>
          </a:ln>
        </p:spPr>
      </p:pic>
    </p:spTree>
    <p:extLst>
      <p:ext uri="{BB962C8B-B14F-4D97-AF65-F5344CB8AC3E}">
        <p14:creationId xmlns:p14="http://schemas.microsoft.com/office/powerpoint/2010/main" val="343444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49086" y="283029"/>
            <a:ext cx="10515599" cy="1536439"/>
          </a:xfrm>
        </p:spPr>
        <p:txBody>
          <a:bodyPr>
            <a:noAutofit/>
          </a:bodyPr>
          <a:lstStyle/>
          <a:p>
            <a:pPr algn="ctr"/>
            <a:br>
              <a:rPr lang="it-IT" sz="4000" b="1" dirty="0"/>
            </a:br>
            <a:r>
              <a:rPr lang="it-IT" sz="4000" b="1" cap="all" dirty="0">
                <a:solidFill>
                  <a:srgbClr val="4E8196"/>
                </a:solidFill>
              </a:rPr>
              <a:t>Who is the National Task Force on Lawyer Well-Being? (now IWIL)</a:t>
            </a:r>
            <a:br>
              <a:rPr lang="it-IT" sz="4000" b="1" dirty="0"/>
            </a:br>
            <a:endParaRPr lang="en-US" sz="4000" dirty="0"/>
          </a:p>
        </p:txBody>
      </p:sp>
      <p:sp>
        <p:nvSpPr>
          <p:cNvPr id="14" name="Content Placeholder 13"/>
          <p:cNvSpPr>
            <a:spLocks noGrp="1"/>
          </p:cNvSpPr>
          <p:nvPr>
            <p:ph sz="half" idx="1"/>
          </p:nvPr>
        </p:nvSpPr>
        <p:spPr>
          <a:xfrm>
            <a:off x="569167" y="1820880"/>
            <a:ext cx="5047861" cy="4114800"/>
          </a:xfrm>
        </p:spPr>
        <p:txBody>
          <a:bodyPr>
            <a:normAutofit fontScale="85000" lnSpcReduction="10000"/>
          </a:bodyPr>
          <a:lstStyle/>
          <a:p>
            <a:r>
              <a:rPr lang="en-US" b="1" dirty="0">
                <a:solidFill>
                  <a:srgbClr val="4E8196"/>
                </a:solidFill>
              </a:rPr>
              <a:t>National Organizations Outside the ABA</a:t>
            </a:r>
          </a:p>
          <a:p>
            <a:pPr lvl="1"/>
            <a:r>
              <a:rPr lang="en-US" dirty="0">
                <a:solidFill>
                  <a:srgbClr val="4E8196"/>
                </a:solidFill>
              </a:rPr>
              <a:t>Conference of Chief Justices</a:t>
            </a:r>
          </a:p>
          <a:p>
            <a:pPr lvl="1"/>
            <a:r>
              <a:rPr lang="en-US" dirty="0">
                <a:solidFill>
                  <a:srgbClr val="4E8196"/>
                </a:solidFill>
              </a:rPr>
              <a:t>National Conference of Bar Examiners</a:t>
            </a:r>
          </a:p>
          <a:p>
            <a:pPr lvl="1"/>
            <a:r>
              <a:rPr lang="en-US" dirty="0">
                <a:solidFill>
                  <a:srgbClr val="4E8196"/>
                </a:solidFill>
              </a:rPr>
              <a:t>National Organization of Bar Counsel </a:t>
            </a:r>
          </a:p>
          <a:p>
            <a:pPr lvl="1"/>
            <a:r>
              <a:rPr lang="en-US" dirty="0">
                <a:solidFill>
                  <a:srgbClr val="4E8196"/>
                </a:solidFill>
              </a:rPr>
              <a:t>Association of Professional Responsibility Lawyers </a:t>
            </a:r>
          </a:p>
          <a:p>
            <a:pPr lvl="1"/>
            <a:r>
              <a:rPr lang="en-US" dirty="0">
                <a:solidFill>
                  <a:srgbClr val="4E8196"/>
                </a:solidFill>
              </a:rPr>
              <a:t>National Client Protection Organization</a:t>
            </a:r>
          </a:p>
          <a:p>
            <a:pPr lvl="1"/>
            <a:r>
              <a:rPr lang="en-US" dirty="0">
                <a:solidFill>
                  <a:srgbClr val="4E8196"/>
                </a:solidFill>
              </a:rPr>
              <a:t>National Conference of Lawyer Disciplinary Boards</a:t>
            </a:r>
          </a:p>
          <a:p>
            <a:pPr lvl="1"/>
            <a:r>
              <a:rPr lang="en-US" dirty="0">
                <a:solidFill>
                  <a:srgbClr val="4E8196"/>
                </a:solidFill>
              </a:rPr>
              <a:t>The National Judicial College</a:t>
            </a:r>
          </a:p>
          <a:p>
            <a:pPr lvl="1"/>
            <a:r>
              <a:rPr lang="en-US" dirty="0">
                <a:solidFill>
                  <a:srgbClr val="4E8196"/>
                </a:solidFill>
              </a:rPr>
              <a:t>National Association of Law Student Affairs Professionals</a:t>
            </a:r>
          </a:p>
          <a:p>
            <a:pPr lvl="2"/>
            <a:endParaRPr lang="en-US" dirty="0"/>
          </a:p>
        </p:txBody>
      </p:sp>
      <p:sp>
        <p:nvSpPr>
          <p:cNvPr id="2" name="Content Placeholder 1"/>
          <p:cNvSpPr>
            <a:spLocks noGrp="1"/>
          </p:cNvSpPr>
          <p:nvPr>
            <p:ph sz="half" idx="2"/>
          </p:nvPr>
        </p:nvSpPr>
        <p:spPr>
          <a:xfrm>
            <a:off x="5971897" y="1813249"/>
            <a:ext cx="5888866" cy="3878424"/>
          </a:xfrm>
        </p:spPr>
        <p:txBody>
          <a:bodyPr>
            <a:normAutofit fontScale="85000" lnSpcReduction="10000"/>
          </a:bodyPr>
          <a:lstStyle/>
          <a:p>
            <a:r>
              <a:rPr lang="en-US" b="1" dirty="0">
                <a:solidFill>
                  <a:srgbClr val="4E8196"/>
                </a:solidFill>
              </a:rPr>
              <a:t>Entities Inside the ABA</a:t>
            </a:r>
          </a:p>
          <a:p>
            <a:pPr lvl="1"/>
            <a:r>
              <a:rPr lang="en-US" dirty="0">
                <a:solidFill>
                  <a:srgbClr val="4E8196"/>
                </a:solidFill>
              </a:rPr>
              <a:t>Commission on Lawyer Assistance Programs  </a:t>
            </a:r>
          </a:p>
          <a:p>
            <a:pPr lvl="1"/>
            <a:r>
              <a:rPr lang="en-US" dirty="0">
                <a:solidFill>
                  <a:srgbClr val="4E8196"/>
                </a:solidFill>
              </a:rPr>
              <a:t>Standing Committee on Professionalism</a:t>
            </a:r>
          </a:p>
          <a:p>
            <a:pPr lvl="1"/>
            <a:r>
              <a:rPr lang="en-US" dirty="0">
                <a:solidFill>
                  <a:srgbClr val="4E8196"/>
                </a:solidFill>
              </a:rPr>
              <a:t>Center for Professional Responsibility</a:t>
            </a:r>
          </a:p>
          <a:p>
            <a:pPr lvl="1"/>
            <a:r>
              <a:rPr lang="en-US" dirty="0">
                <a:solidFill>
                  <a:srgbClr val="4E8196"/>
                </a:solidFill>
              </a:rPr>
              <a:t>Young Lawyers Division</a:t>
            </a:r>
          </a:p>
          <a:p>
            <a:pPr lvl="1"/>
            <a:r>
              <a:rPr lang="en-US" dirty="0">
                <a:solidFill>
                  <a:srgbClr val="4E8196"/>
                </a:solidFill>
              </a:rPr>
              <a:t>Law Practice Division Attorney Wellbeing Committee</a:t>
            </a:r>
          </a:p>
          <a:p>
            <a:r>
              <a:rPr lang="en-US" b="1" dirty="0">
                <a:solidFill>
                  <a:srgbClr val="4E8196"/>
                </a:solidFill>
              </a:rPr>
              <a:t>Individuals</a:t>
            </a:r>
          </a:p>
          <a:p>
            <a:pPr lvl="1"/>
            <a:r>
              <a:rPr lang="en-US" dirty="0">
                <a:solidFill>
                  <a:srgbClr val="4E8196"/>
                </a:solidFill>
              </a:rPr>
              <a:t>Malpractice Carriers</a:t>
            </a:r>
          </a:p>
          <a:p>
            <a:pPr lvl="1"/>
            <a:r>
              <a:rPr lang="en-US" dirty="0">
                <a:solidFill>
                  <a:srgbClr val="4E8196"/>
                </a:solidFill>
              </a:rPr>
              <a:t>Global Law Firms</a:t>
            </a:r>
          </a:p>
          <a:p>
            <a:pPr lvl="1"/>
            <a:r>
              <a:rPr lang="en-US" dirty="0">
                <a:solidFill>
                  <a:srgbClr val="4E8196"/>
                </a:solidFill>
              </a:rPr>
              <a:t>Authors of studies that served as catalyst for the Task Force</a:t>
            </a:r>
          </a:p>
          <a:p>
            <a:pPr marL="6350" lvl="1" indent="0">
              <a:buNone/>
            </a:pPr>
            <a:endParaRPr lang="en-US" b="1" dirty="0">
              <a:solidFill>
                <a:srgbClr val="4E8196"/>
              </a:solidFill>
            </a:endParaRPr>
          </a:p>
          <a:p>
            <a:pPr marL="463550" lvl="2" indent="0">
              <a:buNone/>
            </a:pPr>
            <a:endParaRPr lang="en-US" dirty="0"/>
          </a:p>
          <a:p>
            <a:endParaRPr lang="en-US" dirty="0"/>
          </a:p>
        </p:txBody>
      </p:sp>
      <p:sp>
        <p:nvSpPr>
          <p:cNvPr id="4" name="TextBox 3">
            <a:extLst>
              <a:ext uri="{FF2B5EF4-FFF2-40B4-BE49-F238E27FC236}">
                <a16:creationId xmlns:a16="http://schemas.microsoft.com/office/drawing/2014/main" id="{0652B57D-1283-FCCF-35AC-388CA69C4B1F}"/>
              </a:ext>
            </a:extLst>
          </p:cNvPr>
          <p:cNvSpPr txBox="1"/>
          <p:nvPr/>
        </p:nvSpPr>
        <p:spPr>
          <a:xfrm>
            <a:off x="4187112" y="6390305"/>
            <a:ext cx="2736202" cy="369332"/>
          </a:xfrm>
          <a:prstGeom prst="rect">
            <a:avLst/>
          </a:prstGeom>
          <a:noFill/>
        </p:spPr>
        <p:txBody>
          <a:bodyPr wrap="square">
            <a:spAutoFit/>
          </a:bodyPr>
          <a:lstStyle/>
          <a:p>
            <a:pPr marL="6350" lvl="1" indent="0">
              <a:buNone/>
            </a:pPr>
            <a:r>
              <a:rPr lang="en-US" sz="1800" b="1" dirty="0">
                <a:solidFill>
                  <a:srgbClr val="4E8196"/>
                </a:solidFill>
              </a:rPr>
              <a:t>www.lawyerwellbeing.net </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BD475-5D59-0C17-26B6-011D53A1A1E5}"/>
              </a:ext>
            </a:extLst>
          </p:cNvPr>
          <p:cNvSpPr>
            <a:spLocks noGrp="1"/>
          </p:cNvSpPr>
          <p:nvPr>
            <p:ph type="title"/>
          </p:nvPr>
        </p:nvSpPr>
        <p:spPr/>
        <p:txBody>
          <a:bodyPr>
            <a:normAutofit/>
          </a:bodyPr>
          <a:lstStyle/>
          <a:p>
            <a:pPr algn="ctr"/>
            <a:r>
              <a:rPr lang="en-US" sz="4000" b="1" dirty="0">
                <a:solidFill>
                  <a:srgbClr val="4E8196"/>
                </a:solidFill>
              </a:rPr>
              <a:t>THE REPORT…</a:t>
            </a:r>
          </a:p>
        </p:txBody>
      </p:sp>
      <p:sp>
        <p:nvSpPr>
          <p:cNvPr id="3" name="Content Placeholder 2">
            <a:extLst>
              <a:ext uri="{FF2B5EF4-FFF2-40B4-BE49-F238E27FC236}">
                <a16:creationId xmlns:a16="http://schemas.microsoft.com/office/drawing/2014/main" id="{27E5926C-CD36-636D-DBEB-9ACBD4BB69F1}"/>
              </a:ext>
            </a:extLst>
          </p:cNvPr>
          <p:cNvSpPr>
            <a:spLocks noGrp="1"/>
          </p:cNvSpPr>
          <p:nvPr>
            <p:ph idx="1"/>
          </p:nvPr>
        </p:nvSpPr>
        <p:spPr/>
        <p:txBody>
          <a:bodyPr/>
          <a:lstStyle/>
          <a:p>
            <a:pPr marL="0" indent="0">
              <a:buNone/>
            </a:pPr>
            <a:r>
              <a:rPr lang="en-US" dirty="0">
                <a:solidFill>
                  <a:srgbClr val="4E8196"/>
                </a:solidFill>
              </a:rPr>
              <a:t>In 2017, the Task Force issued the report that is the anchor for the movement and effort for culture change…</a:t>
            </a:r>
          </a:p>
        </p:txBody>
      </p:sp>
      <p:pic>
        <p:nvPicPr>
          <p:cNvPr id="4" name="Picture 3" descr="The Report - Institute For Well-Being In Law">
            <a:extLst>
              <a:ext uri="{FF2B5EF4-FFF2-40B4-BE49-F238E27FC236}">
                <a16:creationId xmlns:a16="http://schemas.microsoft.com/office/drawing/2014/main" id="{5FB96411-61F5-FF36-79BD-5DFAAECFF5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756605"/>
            <a:ext cx="2209800" cy="2857500"/>
          </a:xfrm>
          <a:prstGeom prst="rect">
            <a:avLst/>
          </a:prstGeom>
          <a:noFill/>
          <a:ln>
            <a:noFill/>
          </a:ln>
        </p:spPr>
      </p:pic>
    </p:spTree>
    <p:extLst>
      <p:ext uri="{BB962C8B-B14F-4D97-AF65-F5344CB8AC3E}">
        <p14:creationId xmlns:p14="http://schemas.microsoft.com/office/powerpoint/2010/main" val="43705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8422-278A-4D6F-A5FE-CB9A1B0D0E50}"/>
              </a:ext>
            </a:extLst>
          </p:cNvPr>
          <p:cNvSpPr>
            <a:spLocks noGrp="1"/>
          </p:cNvSpPr>
          <p:nvPr>
            <p:ph type="title"/>
          </p:nvPr>
        </p:nvSpPr>
        <p:spPr/>
        <p:txBody>
          <a:bodyPr>
            <a:normAutofit/>
          </a:bodyPr>
          <a:lstStyle/>
          <a:p>
            <a:pPr algn="ctr"/>
            <a:r>
              <a:rPr lang="en-US" sz="4000" b="1" cap="all" dirty="0">
                <a:solidFill>
                  <a:srgbClr val="4E8196"/>
                </a:solidFill>
              </a:rPr>
              <a:t>About “Well-Being” </a:t>
            </a:r>
          </a:p>
        </p:txBody>
      </p:sp>
      <p:sp>
        <p:nvSpPr>
          <p:cNvPr id="3" name="Content Placeholder 2">
            <a:extLst>
              <a:ext uri="{FF2B5EF4-FFF2-40B4-BE49-F238E27FC236}">
                <a16:creationId xmlns:a16="http://schemas.microsoft.com/office/drawing/2014/main" id="{F65CB213-B7D0-4E7F-B4E3-3934D6BD2377}"/>
              </a:ext>
            </a:extLst>
          </p:cNvPr>
          <p:cNvSpPr>
            <a:spLocks noGrp="1"/>
          </p:cNvSpPr>
          <p:nvPr>
            <p:ph idx="1"/>
          </p:nvPr>
        </p:nvSpPr>
        <p:spPr>
          <a:xfrm>
            <a:off x="643812" y="1752601"/>
            <a:ext cx="10791227" cy="4648201"/>
          </a:xfrm>
        </p:spPr>
        <p:txBody>
          <a:bodyPr>
            <a:normAutofit/>
          </a:bodyPr>
          <a:lstStyle/>
          <a:p>
            <a:pPr marL="0" indent="0">
              <a:buNone/>
            </a:pPr>
            <a:r>
              <a:rPr lang="en-US" sz="3200" dirty="0">
                <a:solidFill>
                  <a:srgbClr val="4E8196"/>
                </a:solidFill>
              </a:rPr>
              <a:t>Well-Being is about:</a:t>
            </a:r>
          </a:p>
          <a:p>
            <a:pPr lvl="1"/>
            <a:r>
              <a:rPr lang="en-US" sz="2800" dirty="0">
                <a:solidFill>
                  <a:srgbClr val="4E8196"/>
                </a:solidFill>
              </a:rPr>
              <a:t>PREVENTION of impairments (substance abuse, mental health problems), and</a:t>
            </a:r>
          </a:p>
          <a:p>
            <a:pPr lvl="1"/>
            <a:r>
              <a:rPr lang="en-US" sz="2800" dirty="0">
                <a:solidFill>
                  <a:srgbClr val="4E8196"/>
                </a:solidFill>
              </a:rPr>
              <a:t>TREATING impairments when they occur, and</a:t>
            </a:r>
          </a:p>
          <a:p>
            <a:pPr lvl="1"/>
            <a:r>
              <a:rPr lang="en-US" sz="2800" dirty="0">
                <a:solidFill>
                  <a:srgbClr val="4E8196"/>
                </a:solidFill>
              </a:rPr>
              <a:t>PREVENTION of their relapse</a:t>
            </a:r>
          </a:p>
          <a:p>
            <a:pPr marL="0" indent="0">
              <a:buNone/>
            </a:pPr>
            <a:r>
              <a:rPr lang="en-US" sz="3200" dirty="0">
                <a:solidFill>
                  <a:srgbClr val="4E8196"/>
                </a:solidFill>
              </a:rPr>
              <a:t>AND it’s about a continuous process of thriving across multiple dimensions…</a:t>
            </a:r>
          </a:p>
          <a:p>
            <a:endParaRPr lang="en-US" sz="3200" dirty="0"/>
          </a:p>
          <a:p>
            <a:endParaRPr lang="en-US" sz="3200" dirty="0"/>
          </a:p>
          <a:p>
            <a:pPr marL="0" indent="0">
              <a:buNone/>
            </a:pPr>
            <a:endParaRPr lang="en-US" sz="3200" dirty="0"/>
          </a:p>
        </p:txBody>
      </p:sp>
    </p:spTree>
    <p:extLst>
      <p:ext uri="{BB962C8B-B14F-4D97-AF65-F5344CB8AC3E}">
        <p14:creationId xmlns:p14="http://schemas.microsoft.com/office/powerpoint/2010/main" val="243271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vised IWIL Template" id="{DF2CE66D-C8EE-4A89-8437-18F44805B391}" vid="{2CE8D977-3772-480D-B000-3F892CE80C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Revised IWIL Template</Template>
  <TotalTime>1086</TotalTime>
  <Words>1532</Words>
  <Application>Microsoft Office PowerPoint</Application>
  <PresentationFormat>Widescreen</PresentationFormat>
  <Paragraphs>203</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Open Sans</vt:lpstr>
      <vt:lpstr>Publico</vt:lpstr>
      <vt:lpstr>Source Sans Pro</vt:lpstr>
      <vt:lpstr>Symbol</vt:lpstr>
      <vt:lpstr>Office Theme</vt:lpstr>
      <vt:lpstr>Driving the Culture Change:</vt:lpstr>
      <vt:lpstr>Agenda</vt:lpstr>
      <vt:lpstr>The Idea and Need</vt:lpstr>
      <vt:lpstr>Beginning of the Well-Being in Law Movement - 2016</vt:lpstr>
      <vt:lpstr>THE AMERICAN BAR ASSOCIATION (ABA) MADE SIGNIGICANT CONTRIBUTIONS TO THE EARLY EFFORT…</vt:lpstr>
      <vt:lpstr>ADDITIONAL ORGANIZATIONS PARTICIPATED…</vt:lpstr>
      <vt:lpstr> Who is the National Task Force on Lawyer Well-Being? (now IWIL) </vt:lpstr>
      <vt:lpstr>THE REPORT…</vt:lpstr>
      <vt:lpstr>About “Well-Being” </vt:lpstr>
      <vt:lpstr>Intersection with Client Protection</vt:lpstr>
      <vt:lpstr>THE NEED…</vt:lpstr>
      <vt:lpstr>ABA MODEL RULE 1:1  COMPETENCE</vt:lpstr>
      <vt:lpstr>THE PRACTICAL RESULTS…</vt:lpstr>
      <vt:lpstr>MODEL RULES FOR LAWYERS’ FUNDS FOR CLIENT PROTECTION – RULE 10 ELIGIBLE CLAIMS</vt:lpstr>
      <vt:lpstr>NOT TO BE IGNORED…</vt:lpstr>
      <vt:lpstr>AMONG THE CORE STEPS THE TASK FORCE REPORT IDENTIFIED TO BUILD A MORE SUSTAINABLE CULTURE…</vt:lpstr>
      <vt:lpstr>FOLLOWING THE RELEASE OF THE REPORT…</vt:lpstr>
      <vt:lpstr>AN IMAGE SEEN THROUGHOUT THE LEGAL COMMUNITY…</vt:lpstr>
      <vt:lpstr>Institute for Well-Being in Law</vt:lpstr>
      <vt:lpstr>Behavioral Health of the Legal Profession Post-Pandemic</vt:lpstr>
      <vt:lpstr>SINCE IWIL WAS FOUNDED…</vt:lpstr>
      <vt:lpstr>Institute for Well-Being in Law (IWIL)</vt:lpstr>
      <vt:lpstr>DIVERSITY, EQUITY AND INCLUSION POLICY</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Jennifer DiSanza</dc:creator>
  <cp:lastModifiedBy>Jennifer DiSanza</cp:lastModifiedBy>
  <cp:revision>11</cp:revision>
  <dcterms:created xsi:type="dcterms:W3CDTF">2022-08-09T15:23:40Z</dcterms:created>
  <dcterms:modified xsi:type="dcterms:W3CDTF">2022-09-16T16:32:38Z</dcterms:modified>
</cp:coreProperties>
</file>