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56" r:id="rId2"/>
    <p:sldId id="285" r:id="rId3"/>
    <p:sldId id="257" r:id="rId4"/>
    <p:sldId id="262" r:id="rId5"/>
    <p:sldId id="284" r:id="rId6"/>
    <p:sldId id="264" r:id="rId7"/>
    <p:sldId id="292" r:id="rId8"/>
    <p:sldId id="266" r:id="rId9"/>
    <p:sldId id="267" r:id="rId10"/>
    <p:sldId id="271" r:id="rId11"/>
    <p:sldId id="290" r:id="rId12"/>
    <p:sldId id="282" r:id="rId13"/>
    <p:sldId id="269" r:id="rId14"/>
    <p:sldId id="273" r:id="rId15"/>
    <p:sldId id="274" r:id="rId16"/>
    <p:sldId id="288" r:id="rId17"/>
    <p:sldId id="275" r:id="rId18"/>
    <p:sldId id="276" r:id="rId19"/>
    <p:sldId id="291" r:id="rId20"/>
    <p:sldId id="278" r:id="rId21"/>
    <p:sldId id="258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2B4B0C-A025-7875-E461-CAC8E9AE6986}" name="Douglas Burry" initials="DB" userId="S::douglas.burry@njcourts.gov::85126100-33f0-4bc9-a4e3-0e4103a504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F24274-AA38-4B35-8BAE-515A4ECF9D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087C5-FBBE-4DA0-B5AB-B653C205EA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A7299-1DD0-48DE-ABE0-710BFE2D39D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EB4CB-AEDD-4AEA-8607-943749C21A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5D69F-88B9-4A8B-93CA-E7DD46649F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43E79-75C9-4878-8594-CBAAA4D4F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7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AD3EE-02F8-43D2-AD63-25FC3786E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B3165-FB7F-4FA7-B35E-926230675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86CD0-08E6-48A1-80D0-AE9A8C692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F91B4-8E9B-4721-90EB-E33B97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4BDE-EF6F-459F-830E-D6B07EB63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E0229-120E-4597-B65A-070FC54E8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86C17-0CB4-4E1B-81F9-ED05D7F77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74FAD-8082-438F-A906-A5E6580C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18EE0-858C-493C-8151-75CED39B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B3B87-C382-45B4-8839-4FD7A333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6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854589-6354-441B-8F12-4E5D18838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36196-11EE-4805-8C80-A3C107C97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573B1-80A2-4908-B96A-E612E361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A8FDF-78D9-4E95-848C-B4A8EC973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8B4E8-20BC-40EF-8710-FBA0FE07E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5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64A3-7C92-4AE6-B867-4E0B15A4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3365-BEE7-4EE9-8436-45B090660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A8FA5-CDAD-4B9F-81BF-72742AF64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63538-FE51-4E99-99AA-69727AAE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905E1-803E-4807-9A85-75F30F852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8E37A-5E71-4309-8570-CBE22A43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A63F4-84C8-4184-B81A-C31787A4D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7DBEC-4234-4567-9466-58971AF0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4FCF8-F76C-4B49-ABA0-E6140BF8F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BCBFF-D12B-4C26-A82A-8F20BEB1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6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53AA-F928-4703-BF66-7C668D478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4F01C-91F7-469C-B8AB-5FDDA237B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ADC5C-AA4F-4E7F-881D-3C80D127E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782DA-0C34-471B-B1FB-BCACF1E4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2AF0E-DA99-457E-A8EA-35C0DC05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7B0FE-A7B4-4533-BBDB-7CD09655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0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B960E-1365-40F8-AD5A-4419AEBF6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9CB8E-7FD3-48C8-AC39-047C96581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87EB6-3652-4E01-89BE-5ECDB8938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4F1B3B-B390-4325-8517-63A8BAD24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A0B8A-A3EA-484F-B7B4-1AA20C364D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BC86D-E6EE-454D-BAC1-57089F18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3645D-5FC5-4C9D-A07D-CCFA8520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45CE4-B8C4-4B3A-9DD7-05D77040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9F690-9C8B-423B-B777-CCB008EA7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8A0E47-32E5-4350-8CC8-DE62D21B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A6260-2520-429C-BCCD-11F2392A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0DAF9-FF8B-4ACC-BA32-CB18EC5B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4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0417F-7AC7-4E89-90D5-0CCE9319D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1AE13-7B1C-4F41-A4D6-233A2A180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0260D-C15C-405E-8207-C3C7D6AA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4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9D2F-1996-4BC2-AD70-0CCADE5D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4B35C-698F-4972-BB97-2F15F1C9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E9E6E-16EC-4FF2-B746-FC392E926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F9997-B954-4045-9F35-686FFCC4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C2031-9577-4772-A96F-85337A55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5F9A1-42BE-4825-8F3A-1EECA517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3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0AF0-6B62-4759-9680-04907025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C7D78-6AE8-49EA-883A-86E47E94E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1C244-5CA0-4BEE-BD61-61790CFA5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39B33-C0E6-4347-B707-9BF2F570B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45394-27FE-4AA6-8B23-8218E22B7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69E8F-42B9-43E7-AA50-B0CCF4D3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1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AEBA8-6593-45D9-AB20-EC7B0F91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FBE1C-39A7-4586-802F-115DF3579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0D829-17C0-4CA1-AB7F-590BECCCB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40764-D9BE-4EE9-94D3-15BC5ACCA7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91A20-37E5-4F66-B099-31E8262BF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50674-F11E-457E-9035-8F106D302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7C52D-552E-4984-8CB4-6C6619150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1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2603-4A00-4862-84AC-F8E9B5000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978092"/>
            <a:ext cx="10826496" cy="743516"/>
          </a:xfrm>
        </p:spPr>
        <p:txBody>
          <a:bodyPr anchor="ctr">
            <a:normAutofit fontScale="90000"/>
          </a:bodyPr>
          <a:lstStyle/>
          <a:p>
            <a:br>
              <a:rPr lang="en-US" sz="8000" b="1" spc="6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</a:br>
            <a:r>
              <a:rPr lang="en-US" sz="10700" b="1" spc="1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WELCOME</a:t>
            </a:r>
            <a:br>
              <a:rPr lang="en-US" sz="3600" b="1" spc="6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</a:br>
            <a:r>
              <a:rPr lang="en-US" sz="3600" b="1" spc="6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 </a:t>
            </a:r>
            <a:b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2022 </a:t>
            </a:r>
            <a:b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</a:br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National Client </a:t>
            </a:r>
            <a:b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</a:br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Protection Organization Workshop</a:t>
            </a:r>
            <a:b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</a:b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 </a:t>
            </a:r>
            <a:b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sz="4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September 19, 2022</a:t>
            </a:r>
            <a:br>
              <a:rPr lang="en-US" sz="4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</a:br>
            <a:r>
              <a:rPr lang="en-US" sz="4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  <a:t>Lexington, Kentucky</a:t>
            </a:r>
            <a:br>
              <a:rPr lang="en-US" sz="4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Light" panose="020E0507020206020404" pitchFamily="34" charset="0"/>
              </a:rPr>
            </a:br>
            <a:br>
              <a:rPr lang="en-US" sz="4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en-US" sz="4900" dirty="0"/>
          </a:p>
        </p:txBody>
      </p:sp>
    </p:spTree>
    <p:extLst>
      <p:ext uri="{BB962C8B-B14F-4D97-AF65-F5344CB8AC3E}">
        <p14:creationId xmlns:p14="http://schemas.microsoft.com/office/powerpoint/2010/main" val="3304197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Kentucky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Bluegrass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19,000 </a:t>
            </a:r>
            <a:r>
              <a:rPr lang="en-US" sz="2400" dirty="0">
                <a:solidFill>
                  <a:prstClr val="black"/>
                </a:solidFill>
              </a:rPr>
              <a:t>licensed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Clients’ Security Fund established in 1984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B6480D5-F607-4F49-AD71-3C4CFD52D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61" y="321177"/>
            <a:ext cx="7241408" cy="5259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FBB217C-C86D-46ED-AE95-F5C1E134FC28}"/>
              </a:ext>
            </a:extLst>
          </p:cNvPr>
          <p:cNvSpPr/>
          <p:nvPr/>
        </p:nvSpPr>
        <p:spPr>
          <a:xfrm>
            <a:off x="9211112" y="1109059"/>
            <a:ext cx="1384183" cy="828798"/>
          </a:xfrm>
          <a:prstGeom prst="wedgeEllipseCallout">
            <a:avLst>
              <a:gd name="adj1" fmla="val -53984"/>
              <a:gd name="adj2" fmla="val 152514"/>
            </a:avLst>
          </a:prstGeom>
          <a:ln w="31750" cap="flat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-55146 w 1384183"/>
                      <a:gd name="connsiteY0" fmla="*/ 1678432 h 828798"/>
                      <a:gd name="connsiteX1" fmla="*/ 150804 w 1384183"/>
                      <a:gd name="connsiteY1" fmla="*/ 1206821 h 828798"/>
                      <a:gd name="connsiteX2" fmla="*/ 340912 w 1384183"/>
                      <a:gd name="connsiteY2" fmla="*/ 771487 h 828798"/>
                      <a:gd name="connsiteX3" fmla="*/ 260501 w 1384183"/>
                      <a:gd name="connsiteY3" fmla="*/ 90446 h 828798"/>
                      <a:gd name="connsiteX4" fmla="*/ 912221 w 1384183"/>
                      <a:gd name="connsiteY4" fmla="*/ 21520 h 828798"/>
                      <a:gd name="connsiteX5" fmla="*/ 1269102 w 1384183"/>
                      <a:gd name="connsiteY5" fmla="*/ 643225 h 828798"/>
                      <a:gd name="connsiteX6" fmla="*/ 589889 w 1384183"/>
                      <a:gd name="connsiteY6" fmla="*/ 824255 h 828798"/>
                      <a:gd name="connsiteX7" fmla="*/ 273822 w 1384183"/>
                      <a:gd name="connsiteY7" fmla="*/ 1242802 h 828798"/>
                      <a:gd name="connsiteX8" fmla="*/ -55146 w 1384183"/>
                      <a:gd name="connsiteY8" fmla="*/ 1678432 h 828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4183" h="828798" fill="none" extrusionOk="0">
                        <a:moveTo>
                          <a:pt x="-55146" y="1678432"/>
                        </a:moveTo>
                        <a:cubicBezTo>
                          <a:pt x="15722" y="1436798"/>
                          <a:pt x="152609" y="1330756"/>
                          <a:pt x="150804" y="1206821"/>
                        </a:cubicBezTo>
                        <a:cubicBezTo>
                          <a:pt x="148999" y="1082886"/>
                          <a:pt x="305875" y="860387"/>
                          <a:pt x="340912" y="771487"/>
                        </a:cubicBezTo>
                        <a:cubicBezTo>
                          <a:pt x="-55497" y="657413"/>
                          <a:pt x="-94889" y="300818"/>
                          <a:pt x="260501" y="90446"/>
                        </a:cubicBezTo>
                        <a:cubicBezTo>
                          <a:pt x="449799" y="-2226"/>
                          <a:pt x="695974" y="-53557"/>
                          <a:pt x="912221" y="21520"/>
                        </a:cubicBezTo>
                        <a:cubicBezTo>
                          <a:pt x="1329549" y="110453"/>
                          <a:pt x="1456034" y="371778"/>
                          <a:pt x="1269102" y="643225"/>
                        </a:cubicBezTo>
                        <a:cubicBezTo>
                          <a:pt x="1048502" y="772318"/>
                          <a:pt x="845653" y="827343"/>
                          <a:pt x="589889" y="824255"/>
                        </a:cubicBezTo>
                        <a:cubicBezTo>
                          <a:pt x="536693" y="964131"/>
                          <a:pt x="376205" y="1059963"/>
                          <a:pt x="273822" y="1242802"/>
                        </a:cubicBezTo>
                        <a:cubicBezTo>
                          <a:pt x="171438" y="1425640"/>
                          <a:pt x="-18642" y="1555354"/>
                          <a:pt x="-55146" y="1678432"/>
                        </a:cubicBezTo>
                        <a:close/>
                      </a:path>
                      <a:path w="1384183" h="828798" stroke="0" extrusionOk="0">
                        <a:moveTo>
                          <a:pt x="-55146" y="1678432"/>
                        </a:moveTo>
                        <a:cubicBezTo>
                          <a:pt x="20155" y="1481095"/>
                          <a:pt x="66804" y="1435613"/>
                          <a:pt x="138922" y="1234029"/>
                        </a:cubicBezTo>
                        <a:cubicBezTo>
                          <a:pt x="211041" y="1032445"/>
                          <a:pt x="268433" y="969279"/>
                          <a:pt x="340912" y="771487"/>
                        </a:cubicBezTo>
                        <a:cubicBezTo>
                          <a:pt x="-100315" y="646735"/>
                          <a:pt x="-128883" y="327603"/>
                          <a:pt x="260501" y="90446"/>
                        </a:cubicBezTo>
                        <a:cubicBezTo>
                          <a:pt x="394004" y="-24687"/>
                          <a:pt x="750634" y="5984"/>
                          <a:pt x="912221" y="21520"/>
                        </a:cubicBezTo>
                        <a:cubicBezTo>
                          <a:pt x="1352410" y="109212"/>
                          <a:pt x="1526920" y="402513"/>
                          <a:pt x="1269102" y="643225"/>
                        </a:cubicBezTo>
                        <a:cubicBezTo>
                          <a:pt x="1081573" y="771456"/>
                          <a:pt x="810978" y="890228"/>
                          <a:pt x="589889" y="824255"/>
                        </a:cubicBezTo>
                        <a:cubicBezTo>
                          <a:pt x="489587" y="1042576"/>
                          <a:pt x="427723" y="1037547"/>
                          <a:pt x="280272" y="1234260"/>
                        </a:cubicBezTo>
                        <a:cubicBezTo>
                          <a:pt x="132821" y="1430973"/>
                          <a:pt x="-2397" y="1563991"/>
                          <a:pt x="-55146" y="167843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cs typeface="Aharoni" panose="020B0604020202020204" pitchFamily="2" charset="-79"/>
              </a:rPr>
              <a:t>You are here:</a:t>
            </a:r>
          </a:p>
        </p:txBody>
      </p:sp>
    </p:spTree>
    <p:extLst>
      <p:ext uri="{BB962C8B-B14F-4D97-AF65-F5344CB8AC3E}">
        <p14:creationId xmlns:p14="http://schemas.microsoft.com/office/powerpoint/2010/main" val="152189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mph" presetSubtype="0" repeatCount="1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Maine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Pine Tree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</a:t>
            </a:r>
            <a:r>
              <a:rPr lang="en-US" sz="2400" dirty="0">
                <a:solidFill>
                  <a:prstClr val="black"/>
                </a:solidFill>
              </a:rPr>
              <a:t>5,000 licensed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Lawyers’ Fund for Client Protection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established in 1997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4" name="Picture 3" descr="Graphical user interface, application, map&#10;&#10;Description automatically generated">
            <a:extLst>
              <a:ext uri="{FF2B5EF4-FFF2-40B4-BE49-F238E27FC236}">
                <a16:creationId xmlns:a16="http://schemas.microsoft.com/office/drawing/2014/main" id="{785B2F78-33D2-4477-9AF5-C066F12A5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2901" y1="44834" x2="32724" y2="30117"/>
                        <a14:backgroundMark x1="32724" y1="30117" x2="29363" y2="23977"/>
                        <a14:backgroundMark x1="29363" y1="23977" x2="24292" y2="21735"/>
                        <a14:backgroundMark x1="24292" y1="21735" x2="19104" y2="22027"/>
                        <a14:backgroundMark x1="19104" y1="22027" x2="15094" y2="25731"/>
                        <a14:backgroundMark x1="15094" y1="25731" x2="13679" y2="32456"/>
                        <a14:backgroundMark x1="13679" y1="32456" x2="14210" y2="40156"/>
                        <a14:backgroundMark x1="14210" y1="40156" x2="16922" y2="46589"/>
                        <a14:backgroundMark x1="16922" y1="46589" x2="21108" y2="48635"/>
                        <a14:backgroundMark x1="21108" y1="48635" x2="32724" y2="44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33" t="37751" r="23226" b="17266"/>
          <a:stretch/>
        </p:blipFill>
        <p:spPr>
          <a:xfrm>
            <a:off x="4880330" y="321177"/>
            <a:ext cx="6780840" cy="4968209"/>
          </a:xfrm>
          <a:prstGeom prst="ellipse">
            <a:avLst/>
          </a:prstGeom>
          <a:ln w="76200" cap="sq">
            <a:solidFill>
              <a:srgbClr val="000000"/>
            </a:solidFill>
            <a:prstDash val="solid"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06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069201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sz="49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ichigan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Lakes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</a:t>
            </a:r>
            <a:r>
              <a:rPr lang="en-US" sz="2400" dirty="0">
                <a:solidFill>
                  <a:prstClr val="black"/>
                </a:solidFill>
              </a:rPr>
              <a:t>46,000 licensed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Protection Fund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established in 1966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12" name="Picture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50B2950-2DD2-4480-8A7C-7E5F0265D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16" y="321177"/>
            <a:ext cx="7090352" cy="55487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8448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Missouri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Show Me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</a:t>
            </a:r>
            <a:r>
              <a:rPr lang="en-US" sz="2400" dirty="0">
                <a:solidFill>
                  <a:prstClr val="black"/>
                </a:solidFill>
              </a:rPr>
              <a:t>30,000 licensed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 Security Fund established in 1966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29FB0E69-D5AB-4C25-9DA6-088691FAB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05" y="321177"/>
            <a:ext cx="7149852" cy="50206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293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New Jersey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Garden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</a:t>
            </a:r>
            <a:r>
              <a:rPr lang="en-US" sz="2400" noProof="0" dirty="0">
                <a:solidFill>
                  <a:prstClr val="black"/>
                </a:solidFill>
              </a:rPr>
              <a:t>74</a:t>
            </a:r>
            <a:r>
              <a:rPr lang="en-US" sz="2400" dirty="0">
                <a:solidFill>
                  <a:prstClr val="black"/>
                </a:solidFill>
              </a:rPr>
              <a:t>,000 licensed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Lawyers’ Fund for Client Protection established in 1969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9578CA4-8359-486A-8EAE-09798B6E0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21" y="321177"/>
            <a:ext cx="7316873" cy="52239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8807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New York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Empire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32</a:t>
            </a:r>
            <a:r>
              <a:rPr lang="en-US" sz="2400" dirty="0">
                <a:solidFill>
                  <a:prstClr val="black"/>
                </a:solidFill>
              </a:rPr>
              <a:t>5,000 licensed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Lawyers’ Fund for Client Protection established in 1981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786A28B-4960-4D11-B538-24D2D10EB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48" y="321177"/>
            <a:ext cx="7237010" cy="51830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327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spc="6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Ohio</a:t>
            </a:r>
            <a:br>
              <a:rPr lang="en-US" sz="5400" kern="1200" spc="6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Buckeye State</a:t>
            </a:r>
            <a:b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38,000 licensed 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Lawyers’ Fund for Client Protection established in 1985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6BD8087-D973-4BB8-AC5E-27ECB610C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4" t="21057" r="8454" b="12184"/>
          <a:stretch/>
        </p:blipFill>
        <p:spPr>
          <a:xfrm>
            <a:off x="4937760" y="454491"/>
            <a:ext cx="7050565" cy="4947728"/>
          </a:xfrm>
          <a:prstGeom prst="ellipse">
            <a:avLst/>
          </a:prstGeom>
          <a:ln w="76200"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93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43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Pennsylvania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Keystone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75,000 </a:t>
            </a:r>
            <a:r>
              <a:rPr lang="en-US" sz="2400" dirty="0">
                <a:solidFill>
                  <a:prstClr val="black"/>
                </a:solidFill>
              </a:rPr>
              <a:t>licensed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Lawyers Fund for Client Security established in 1982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12" name="Picture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2D4C330-7571-4435-93ED-D03540534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68" y="390483"/>
            <a:ext cx="7261233" cy="4982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902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Tex</a:t>
            </a:r>
            <a: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Lone Star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102,000 licensed 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 Security Fund established in 1975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9475262-6925-4774-9A14-A63F56602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37" y="319080"/>
            <a:ext cx="7149192" cy="5603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0939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Virginia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Old Dominion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24,000 licensed 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Clients’ Protection Fund established in 1976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4" name="Picture 3" descr="Graphical user interface, application, map&#10;&#10;Description automatically generated">
            <a:extLst>
              <a:ext uri="{FF2B5EF4-FFF2-40B4-BE49-F238E27FC236}">
                <a16:creationId xmlns:a16="http://schemas.microsoft.com/office/drawing/2014/main" id="{B25A3413-B3C5-4001-84A5-A9C1AAAF62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54" t="36745" r="28009" b="13331"/>
          <a:stretch/>
        </p:blipFill>
        <p:spPr>
          <a:xfrm>
            <a:off x="5006544" y="321177"/>
            <a:ext cx="6737247" cy="4684396"/>
          </a:xfrm>
          <a:prstGeom prst="ellipse">
            <a:avLst/>
          </a:prstGeom>
          <a:ln w="76200" cap="sq">
            <a:solidFill>
              <a:srgbClr val="000000"/>
            </a:solidFill>
            <a:prstDash val="solid"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82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2603-4A00-4862-84AC-F8E9B5000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065" y="1779022"/>
            <a:ext cx="10976533" cy="3299955"/>
          </a:xfrm>
        </p:spPr>
        <p:txBody>
          <a:bodyPr anchor="t">
            <a:normAutofit fontScale="90000"/>
          </a:bodyPr>
          <a:lstStyle/>
          <a:p>
            <a:r>
              <a:rPr lang="en-US" sz="8900" b="1" spc="1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Welcoming</a:t>
            </a:r>
            <a:br>
              <a:rPr lang="en-US" sz="8900" b="1" spc="1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</a:br>
            <a:br>
              <a:rPr lang="en-US" sz="8900" b="1" spc="1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</a:br>
            <a:r>
              <a:rPr lang="en-US" sz="8900" b="1" spc="1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Remarks</a:t>
            </a:r>
            <a:br>
              <a:rPr 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Bold" panose="020E0705020206020404" pitchFamily="34" charset="0"/>
              </a:rPr>
            </a:br>
            <a:br>
              <a:rPr 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Bold" panose="020E0705020206020404" pitchFamily="34" charset="0"/>
              </a:rPr>
            </a:br>
            <a:r>
              <a:rPr lang="en-US" sz="4400" b="1" spc="6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Bold" panose="020E0705020206020404" pitchFamily="34" charset="0"/>
              </a:rPr>
              <a:t> </a:t>
            </a:r>
            <a:b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Bold" panose="020E0705020206020404" pitchFamily="34" charset="0"/>
              </a:rPr>
            </a:br>
            <a:b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Bold" panose="020E0705020206020404" pitchFamily="34" charset="0"/>
              </a:rPr>
            </a:br>
            <a:b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pperplate Gothic Bold" panose="020E0705020206020404" pitchFamily="34" charset="0"/>
              </a:rPr>
            </a:br>
            <a:b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en-US" sz="4900" dirty="0"/>
          </a:p>
        </p:txBody>
      </p:sp>
    </p:spTree>
    <p:extLst>
      <p:ext uri="{BB962C8B-B14F-4D97-AF65-F5344CB8AC3E}">
        <p14:creationId xmlns:p14="http://schemas.microsoft.com/office/powerpoint/2010/main" val="2285609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spc="6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Wisconson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Badger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</a:t>
            </a:r>
            <a:r>
              <a:rPr lang="en-US" sz="2400" dirty="0">
                <a:solidFill>
                  <a:prstClr val="black"/>
                </a:solidFill>
              </a:rPr>
              <a:t>25,000 licensed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Clients’ Security Fund established in 1981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627C26BA-5B4E-4BF9-8B2F-CAAE0C8B4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25" y="321177"/>
            <a:ext cx="7282481" cy="52369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147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62C17-7BCE-4A49-9D40-AA5AACE04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10515600" cy="54911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DID WE MISS ANYONE?</a:t>
            </a:r>
            <a:endParaRPr lang="en-US" sz="7200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27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B205D-78F4-4FB1-9619-7DA8B923E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368"/>
            <a:ext cx="10515600" cy="551859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7200" b="1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ANY MORE COMMENTS?</a:t>
            </a:r>
            <a:endParaRPr lang="en-US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3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4AF28-F3AB-4620-86A2-59C7F1F2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1642"/>
            <a:ext cx="11875483" cy="2338033"/>
          </a:xfrm>
        </p:spPr>
        <p:txBody>
          <a:bodyPr>
            <a:noAutofit/>
          </a:bodyPr>
          <a:lstStyle/>
          <a:p>
            <a:pPr algn="ctr"/>
            <a:br>
              <a:rPr lang="en-US" sz="9600" b="1" spc="1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</a:br>
            <a:r>
              <a:rPr lang="en-US" sz="9600" spc="6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TOWN HALL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BD73F-8CF0-4E81-86C6-5C221805E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10" y="2754896"/>
            <a:ext cx="11672596" cy="316961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spcBef>
                <a:spcPts val="1800"/>
              </a:spcBef>
              <a:buNone/>
            </a:pPr>
            <a:r>
              <a:rPr lang="en-US" sz="106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What’s happening in 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106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YOUR State 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106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or Province:</a:t>
            </a:r>
          </a:p>
        </p:txBody>
      </p:sp>
    </p:spTree>
    <p:extLst>
      <p:ext uri="{BB962C8B-B14F-4D97-AF65-F5344CB8AC3E}">
        <p14:creationId xmlns:p14="http://schemas.microsoft.com/office/powerpoint/2010/main" val="2990114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Colorado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Centennial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24,000 licensed 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Attorney’s Fund for Client Protection established in 1998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E9F25A9A-4626-4483-9A8D-035B3FF61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90" y="390483"/>
            <a:ext cx="7160773" cy="4702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110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Delaware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</a:t>
            </a:r>
            <a:r>
              <a:rPr lang="en-US" sz="2400" dirty="0">
                <a:solidFill>
                  <a:prstClr val="black"/>
                </a:solidFill>
              </a:rPr>
              <a:t>3,600 licensed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Lawyers’ Fund for Client Protection established in 1968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FBFE83E-5CF5-48B8-8AD6-666E4298B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28" y="321177"/>
            <a:ext cx="7197510" cy="53744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052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36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District of Columbia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Federal City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8" y="192230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100,000 licensed 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Clients’ Security Fund established in 1972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15F1FFB-B4F5-4AF6-9014-BBA640B22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77" y="390483"/>
            <a:ext cx="7004415" cy="47747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989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069201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3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Idaho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1200" cap="none" spc="30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Gem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8" y="192230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6,000 licensed 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 Assistance Fund established in 1969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D98190E-5D89-4A60-B141-E9093962E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44" y="198513"/>
            <a:ext cx="6893252" cy="5264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6376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Illinoi</a:t>
            </a:r>
            <a: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Prairie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</a:t>
            </a:r>
            <a:r>
              <a:rPr lang="en-US" sz="2400" dirty="0">
                <a:solidFill>
                  <a:prstClr val="black"/>
                </a:solidFill>
              </a:rPr>
              <a:t>95,000 licensed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 Protection Program established in 1994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C03E328-07BA-47E9-9EA8-9A4A7B855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92" y="321177"/>
            <a:ext cx="7114250" cy="5733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0897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9511A-6D8D-4EC7-94C9-6C0CF7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390483"/>
            <a:ext cx="3657600" cy="128902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Iowa</a:t>
            </a: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200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Hawkeye State</a:t>
            </a:r>
            <a:b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5400" kern="1200" spc="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400" kern="1200" spc="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909F3-6A3A-4B2D-AEB0-FDB21A03F6C2}"/>
              </a:ext>
            </a:extLst>
          </p:cNvPr>
          <p:cNvSpPr/>
          <p:nvPr/>
        </p:nvSpPr>
        <p:spPr>
          <a:xfrm>
            <a:off x="674237" y="1748817"/>
            <a:ext cx="3657599" cy="433562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</a:t>
            </a:r>
            <a:r>
              <a:rPr lang="en-US" sz="2400" dirty="0">
                <a:solidFill>
                  <a:prstClr val="black"/>
                </a:solidFill>
              </a:rPr>
              <a:t>10,000 licensed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attorneys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 Security Trust Fund established in 1974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Here’s what’s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happening: 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784C31D-E14E-44BB-A3E2-2B2E648AA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44" y="321177"/>
            <a:ext cx="6910346" cy="55702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8658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30754</TotalTime>
  <Words>502</Words>
  <Application>Microsoft Office PowerPoint</Application>
  <PresentationFormat>Widescreen</PresentationFormat>
  <Paragraphs>129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Copperplate Gothic Bold</vt:lpstr>
      <vt:lpstr>Copperplate Gothic Light</vt:lpstr>
      <vt:lpstr>Office Theme</vt:lpstr>
      <vt:lpstr> WELCOME   2022  National Client  Protection Organization Workshop   September 19, 2022 Lexington, Kentucky  </vt:lpstr>
      <vt:lpstr>Welcoming  Remarks       </vt:lpstr>
      <vt:lpstr> TOWN HALL</vt:lpstr>
      <vt:lpstr>Colorado The Centennial State  </vt:lpstr>
      <vt:lpstr>Delaware The First State  </vt:lpstr>
      <vt:lpstr>District of Columbia The Federal City  </vt:lpstr>
      <vt:lpstr>Idaho The Gem State  </vt:lpstr>
      <vt:lpstr>Illinois The Prairie State  </vt:lpstr>
      <vt:lpstr>Iowa The Hawkeye State  </vt:lpstr>
      <vt:lpstr>Kentucky The Bluegrass State  </vt:lpstr>
      <vt:lpstr>Maine The Pine Tree State  </vt:lpstr>
      <vt:lpstr>Michigan The Great Lakes State  </vt:lpstr>
      <vt:lpstr>Missouri The Show Me State  </vt:lpstr>
      <vt:lpstr>New Jersey The Garden State  </vt:lpstr>
      <vt:lpstr>New York The Empire State  </vt:lpstr>
      <vt:lpstr>Ohio The Buckeye State  </vt:lpstr>
      <vt:lpstr>Pennsylvania The Keystone State  </vt:lpstr>
      <vt:lpstr>Texas The Lone Star State  </vt:lpstr>
      <vt:lpstr>Virginia The Old Dominion State  </vt:lpstr>
      <vt:lpstr>Wisconson The Badger State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 2019  National Client  Protection Organization Workshop   September 24-25, 2019 Princeton, NJ</dc:title>
  <dc:creator>Douglas Burry</dc:creator>
  <cp:lastModifiedBy>Douglas Burry</cp:lastModifiedBy>
  <cp:revision>83</cp:revision>
  <dcterms:created xsi:type="dcterms:W3CDTF">2019-09-17T17:15:29Z</dcterms:created>
  <dcterms:modified xsi:type="dcterms:W3CDTF">2022-09-15T14:18:14Z</dcterms:modified>
</cp:coreProperties>
</file>