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77" r:id="rId7"/>
    <p:sldId id="261" r:id="rId8"/>
    <p:sldId id="274" r:id="rId9"/>
    <p:sldId id="275" r:id="rId10"/>
    <p:sldId id="280" r:id="rId11"/>
    <p:sldId id="276" r:id="rId12"/>
    <p:sldId id="273" r:id="rId13"/>
    <p:sldId id="281" r:id="rId14"/>
    <p:sldId id="272" r:id="rId15"/>
    <p:sldId id="283" r:id="rId16"/>
    <p:sldId id="284" r:id="rId17"/>
    <p:sldId id="285" r:id="rId18"/>
    <p:sldId id="286" r:id="rId19"/>
    <p:sldId id="287" r:id="rId20"/>
    <p:sldId id="279" r:id="rId21"/>
    <p:sldId id="263" r:id="rId22"/>
    <p:sldId id="265" r:id="rId23"/>
    <p:sldId id="266" r:id="rId24"/>
    <p:sldId id="269" r:id="rId25"/>
    <p:sldId id="270" r:id="rId26"/>
    <p:sldId id="264" r:id="rId27"/>
    <p:sldId id="282"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showGuides="1">
      <p:cViewPr varScale="1">
        <p:scale>
          <a:sx n="116" d="100"/>
          <a:sy n="116" d="100"/>
        </p:scale>
        <p:origin x="138" y="29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0A01A4-F940-4612-A24E-7B867A2EF277}"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1E60F-462C-4F32-B780-66848265938A}" type="slidenum">
              <a:rPr lang="en-US" smtClean="0"/>
              <a:t>‹#›</a:t>
            </a:fld>
            <a:endParaRPr lang="en-US"/>
          </a:p>
        </p:txBody>
      </p:sp>
    </p:spTree>
    <p:extLst>
      <p:ext uri="{BB962C8B-B14F-4D97-AF65-F5344CB8AC3E}">
        <p14:creationId xmlns:p14="http://schemas.microsoft.com/office/powerpoint/2010/main" val="32631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0A01A4-F940-4612-A24E-7B867A2EF277}"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1E60F-462C-4F32-B780-66848265938A}" type="slidenum">
              <a:rPr lang="en-US" smtClean="0"/>
              <a:t>‹#›</a:t>
            </a:fld>
            <a:endParaRPr lang="en-US"/>
          </a:p>
        </p:txBody>
      </p:sp>
    </p:spTree>
    <p:extLst>
      <p:ext uri="{BB962C8B-B14F-4D97-AF65-F5344CB8AC3E}">
        <p14:creationId xmlns:p14="http://schemas.microsoft.com/office/powerpoint/2010/main" val="199974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0A01A4-F940-4612-A24E-7B867A2EF277}"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1E60F-462C-4F32-B780-66848265938A}" type="slidenum">
              <a:rPr lang="en-US" smtClean="0"/>
              <a:t>‹#›</a:t>
            </a:fld>
            <a:endParaRPr lang="en-US"/>
          </a:p>
        </p:txBody>
      </p:sp>
    </p:spTree>
    <p:extLst>
      <p:ext uri="{BB962C8B-B14F-4D97-AF65-F5344CB8AC3E}">
        <p14:creationId xmlns:p14="http://schemas.microsoft.com/office/powerpoint/2010/main" val="2374782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0A01A4-F940-4612-A24E-7B867A2EF277}"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1E60F-462C-4F32-B780-66848265938A}" type="slidenum">
              <a:rPr lang="en-US" smtClean="0"/>
              <a:t>‹#›</a:t>
            </a:fld>
            <a:endParaRPr lang="en-US"/>
          </a:p>
        </p:txBody>
      </p:sp>
    </p:spTree>
    <p:extLst>
      <p:ext uri="{BB962C8B-B14F-4D97-AF65-F5344CB8AC3E}">
        <p14:creationId xmlns:p14="http://schemas.microsoft.com/office/powerpoint/2010/main" val="3132958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0A01A4-F940-4612-A24E-7B867A2EF277}"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1E60F-462C-4F32-B780-66848265938A}" type="slidenum">
              <a:rPr lang="en-US" smtClean="0"/>
              <a:t>‹#›</a:t>
            </a:fld>
            <a:endParaRPr lang="en-US"/>
          </a:p>
        </p:txBody>
      </p:sp>
    </p:spTree>
    <p:extLst>
      <p:ext uri="{BB962C8B-B14F-4D97-AF65-F5344CB8AC3E}">
        <p14:creationId xmlns:p14="http://schemas.microsoft.com/office/powerpoint/2010/main" val="800109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0A01A4-F940-4612-A24E-7B867A2EF277}"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1E60F-462C-4F32-B780-66848265938A}" type="slidenum">
              <a:rPr lang="en-US" smtClean="0"/>
              <a:t>‹#›</a:t>
            </a:fld>
            <a:endParaRPr lang="en-US"/>
          </a:p>
        </p:txBody>
      </p:sp>
    </p:spTree>
    <p:extLst>
      <p:ext uri="{BB962C8B-B14F-4D97-AF65-F5344CB8AC3E}">
        <p14:creationId xmlns:p14="http://schemas.microsoft.com/office/powerpoint/2010/main" val="3715695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0A01A4-F940-4612-A24E-7B867A2EF277}" type="datetimeFigureOut">
              <a:rPr lang="en-US" smtClean="0"/>
              <a:t>9/12/2022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81E60F-462C-4F32-B780-66848265938A}" type="slidenum">
              <a:rPr lang="en-US" smtClean="0"/>
              <a:t>‹#›</a:t>
            </a:fld>
            <a:endParaRPr lang="en-US"/>
          </a:p>
        </p:txBody>
      </p:sp>
    </p:spTree>
    <p:extLst>
      <p:ext uri="{BB962C8B-B14F-4D97-AF65-F5344CB8AC3E}">
        <p14:creationId xmlns:p14="http://schemas.microsoft.com/office/powerpoint/2010/main" val="2373136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0A01A4-F940-4612-A24E-7B867A2EF277}" type="datetimeFigureOut">
              <a:rPr lang="en-US" smtClean="0"/>
              <a:t>9/12/2022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81E60F-462C-4F32-B780-66848265938A}" type="slidenum">
              <a:rPr lang="en-US" smtClean="0"/>
              <a:t>‹#›</a:t>
            </a:fld>
            <a:endParaRPr lang="en-US"/>
          </a:p>
        </p:txBody>
      </p:sp>
    </p:spTree>
    <p:extLst>
      <p:ext uri="{BB962C8B-B14F-4D97-AF65-F5344CB8AC3E}">
        <p14:creationId xmlns:p14="http://schemas.microsoft.com/office/powerpoint/2010/main" val="556980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0A01A4-F940-4612-A24E-7B867A2EF277}" type="datetimeFigureOut">
              <a:rPr lang="en-US" smtClean="0"/>
              <a:t>9/12/2022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81E60F-462C-4F32-B780-66848265938A}" type="slidenum">
              <a:rPr lang="en-US" smtClean="0"/>
              <a:t>‹#›</a:t>
            </a:fld>
            <a:endParaRPr lang="en-US"/>
          </a:p>
        </p:txBody>
      </p:sp>
    </p:spTree>
    <p:extLst>
      <p:ext uri="{BB962C8B-B14F-4D97-AF65-F5344CB8AC3E}">
        <p14:creationId xmlns:p14="http://schemas.microsoft.com/office/powerpoint/2010/main" val="3929425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F0A01A4-F940-4612-A24E-7B867A2EF277}"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1E60F-462C-4F32-B780-66848265938A}" type="slidenum">
              <a:rPr lang="en-US" smtClean="0"/>
              <a:t>‹#›</a:t>
            </a:fld>
            <a:endParaRPr lang="en-US"/>
          </a:p>
        </p:txBody>
      </p:sp>
    </p:spTree>
    <p:extLst>
      <p:ext uri="{BB962C8B-B14F-4D97-AF65-F5344CB8AC3E}">
        <p14:creationId xmlns:p14="http://schemas.microsoft.com/office/powerpoint/2010/main" val="3617956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F0A01A4-F940-4612-A24E-7B867A2EF277}"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1E60F-462C-4F32-B780-66848265938A}" type="slidenum">
              <a:rPr lang="en-US" smtClean="0"/>
              <a:t>‹#›</a:t>
            </a:fld>
            <a:endParaRPr lang="en-US"/>
          </a:p>
        </p:txBody>
      </p:sp>
    </p:spTree>
    <p:extLst>
      <p:ext uri="{BB962C8B-B14F-4D97-AF65-F5344CB8AC3E}">
        <p14:creationId xmlns:p14="http://schemas.microsoft.com/office/powerpoint/2010/main" val="138261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A01A4-F940-4612-A24E-7B867A2EF277}" type="datetimeFigureOut">
              <a:rPr lang="en-US" smtClean="0"/>
              <a:t>9/12/2022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81E60F-462C-4F32-B780-66848265938A}" type="slidenum">
              <a:rPr lang="en-US" smtClean="0"/>
              <a:t>‹#›</a:t>
            </a:fld>
            <a:endParaRPr lang="en-US"/>
          </a:p>
        </p:txBody>
      </p:sp>
    </p:spTree>
    <p:extLst>
      <p:ext uri="{BB962C8B-B14F-4D97-AF65-F5344CB8AC3E}">
        <p14:creationId xmlns:p14="http://schemas.microsoft.com/office/powerpoint/2010/main" val="1392935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nylawfund.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321" y="365125"/>
            <a:ext cx="4456671" cy="961167"/>
          </a:xfrm>
        </p:spPr>
        <p:txBody>
          <a:bodyPr/>
          <a:lstStyle/>
          <a:p>
            <a:r>
              <a:rPr lang="en-US" b="1" u="sng" dirty="0" smtClean="0">
                <a:solidFill>
                  <a:schemeClr val="accent1">
                    <a:lumMod val="75000"/>
                  </a:schemeClr>
                </a:solidFill>
              </a:rPr>
              <a:t>Streams to Success</a:t>
            </a:r>
            <a:endParaRPr lang="en-US" b="1" u="sng" dirty="0">
              <a:solidFill>
                <a:schemeClr val="accent1">
                  <a:lumMod val="75000"/>
                </a:schemeClr>
              </a:solidFill>
            </a:endParaRPr>
          </a:p>
        </p:txBody>
      </p:sp>
      <p:sp>
        <p:nvSpPr>
          <p:cNvPr id="3" name="Content Placeholder 2"/>
          <p:cNvSpPr>
            <a:spLocks noGrp="1"/>
          </p:cNvSpPr>
          <p:nvPr>
            <p:ph idx="1"/>
          </p:nvPr>
        </p:nvSpPr>
        <p:spPr>
          <a:xfrm>
            <a:off x="442784" y="2578444"/>
            <a:ext cx="5208373" cy="3886842"/>
          </a:xfrm>
        </p:spPr>
        <p:txBody>
          <a:bodyPr>
            <a:normAutofit fontScale="92500" lnSpcReduction="10000"/>
          </a:bodyPr>
          <a:lstStyle/>
          <a:p>
            <a:pPr marL="0" indent="0">
              <a:buNone/>
            </a:pPr>
            <a:r>
              <a:rPr lang="en-US" dirty="0" smtClean="0"/>
              <a:t>Presented by:</a:t>
            </a:r>
          </a:p>
          <a:p>
            <a:pPr marL="0" indent="0">
              <a:buNone/>
            </a:pPr>
            <a:r>
              <a:rPr lang="en-US" dirty="0" smtClean="0"/>
              <a:t>Ashleigh Bailey, Deputy Bar Counsel</a:t>
            </a:r>
            <a:br>
              <a:rPr lang="en-US" dirty="0" smtClean="0"/>
            </a:br>
            <a:r>
              <a:rPr lang="en-US" dirty="0" smtClean="0"/>
              <a:t>Jane </a:t>
            </a:r>
            <a:r>
              <a:rPr lang="en-US" dirty="0"/>
              <a:t>H. </a:t>
            </a:r>
            <a:r>
              <a:rPr lang="en-US" dirty="0" smtClean="0"/>
              <a:t>Herrick, Chief </a:t>
            </a:r>
            <a:r>
              <a:rPr lang="en-US" dirty="0"/>
              <a:t>Bar </a:t>
            </a:r>
            <a:r>
              <a:rPr lang="en-US" dirty="0" smtClean="0"/>
              <a:t>Counsel</a:t>
            </a:r>
            <a:br>
              <a:rPr lang="en-US" dirty="0" smtClean="0"/>
            </a:br>
            <a:r>
              <a:rPr lang="en-US" dirty="0" smtClean="0"/>
              <a:t>Office </a:t>
            </a:r>
            <a:r>
              <a:rPr lang="en-US" dirty="0"/>
              <a:t>of Bar </a:t>
            </a:r>
            <a:r>
              <a:rPr lang="en-US" dirty="0" smtClean="0"/>
              <a:t>Counsel</a:t>
            </a:r>
            <a:br>
              <a:rPr lang="en-US" dirty="0" smtClean="0"/>
            </a:br>
            <a:r>
              <a:rPr lang="en-US" dirty="0" smtClean="0"/>
              <a:t>Kentucky </a:t>
            </a:r>
            <a:r>
              <a:rPr lang="en-US" dirty="0"/>
              <a:t>Bar Association</a:t>
            </a:r>
          </a:p>
          <a:p>
            <a:pPr marL="0" indent="0">
              <a:buNone/>
            </a:pPr>
            <a:endParaRPr lang="en-US" dirty="0" smtClean="0"/>
          </a:p>
          <a:p>
            <a:pPr marL="0" indent="0">
              <a:buNone/>
            </a:pPr>
            <a:r>
              <a:rPr lang="en-US" dirty="0" smtClean="0"/>
              <a:t>Michael J. Knight, Sr.</a:t>
            </a:r>
            <a:br>
              <a:rPr lang="en-US" dirty="0" smtClean="0"/>
            </a:br>
            <a:r>
              <a:rPr lang="en-US" dirty="0" smtClean="0"/>
              <a:t>Executive Director</a:t>
            </a:r>
            <a:br>
              <a:rPr lang="en-US" dirty="0" smtClean="0"/>
            </a:br>
            <a:r>
              <a:rPr lang="en-US" dirty="0" smtClean="0"/>
              <a:t>NYS Lawyers’ Fund for </a:t>
            </a:r>
            <a:br>
              <a:rPr lang="en-US" dirty="0" smtClean="0"/>
            </a:br>
            <a:r>
              <a:rPr lang="en-US" dirty="0" smtClean="0"/>
              <a:t>Client Protection</a:t>
            </a:r>
          </a:p>
        </p:txBody>
      </p:sp>
      <p:pic>
        <p:nvPicPr>
          <p:cNvPr id="4" name="Picture 3"/>
          <p:cNvPicPr>
            <a:picLocks noChangeAspect="1"/>
          </p:cNvPicPr>
          <p:nvPr/>
        </p:nvPicPr>
        <p:blipFill rotWithShape="1">
          <a:blip r:embed="rId2"/>
          <a:srcRect l="6292" r="7077" b="16672"/>
          <a:stretch/>
        </p:blipFill>
        <p:spPr>
          <a:xfrm>
            <a:off x="6557319" y="444843"/>
            <a:ext cx="5445212" cy="6020441"/>
          </a:xfrm>
          <a:prstGeom prst="rect">
            <a:avLst/>
          </a:prstGeom>
        </p:spPr>
      </p:pic>
      <p:sp>
        <p:nvSpPr>
          <p:cNvPr id="5" name="Title 1"/>
          <p:cNvSpPr txBox="1">
            <a:spLocks/>
          </p:cNvSpPr>
          <p:nvPr/>
        </p:nvSpPr>
        <p:spPr>
          <a:xfrm>
            <a:off x="308915" y="1193027"/>
            <a:ext cx="4559647" cy="961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accent2"/>
                </a:solidFill>
              </a:rPr>
              <a:t>Exploring Alternative Revenue</a:t>
            </a:r>
            <a:br>
              <a:rPr lang="en-US" sz="2800" b="1" dirty="0" smtClean="0">
                <a:solidFill>
                  <a:schemeClr val="accent2"/>
                </a:solidFill>
              </a:rPr>
            </a:br>
            <a:r>
              <a:rPr lang="en-US" sz="2800" b="1" dirty="0" smtClean="0">
                <a:solidFill>
                  <a:schemeClr val="accent2"/>
                </a:solidFill>
              </a:rPr>
              <a:t>Sources for Your Fund</a:t>
            </a:r>
            <a:endParaRPr lang="en-US" sz="2800" b="1" dirty="0">
              <a:solidFill>
                <a:schemeClr val="accent2"/>
              </a:solidFill>
            </a:endParaRPr>
          </a:p>
        </p:txBody>
      </p:sp>
    </p:spTree>
    <p:extLst>
      <p:ext uri="{BB962C8B-B14F-4D97-AF65-F5344CB8AC3E}">
        <p14:creationId xmlns:p14="http://schemas.microsoft.com/office/powerpoint/2010/main" val="673435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1115" y="381601"/>
            <a:ext cx="7498497" cy="829361"/>
          </a:xfrm>
        </p:spPr>
        <p:txBody>
          <a:bodyPr>
            <a:normAutofit/>
          </a:bodyPr>
          <a:lstStyle/>
          <a:p>
            <a:r>
              <a:rPr lang="en-US" b="1" u="sng" dirty="0" smtClean="0"/>
              <a:t>Rule 130-2 – Failure to Appear</a:t>
            </a:r>
            <a:endParaRPr lang="en-US" b="1" u="sng" dirty="0"/>
          </a:p>
        </p:txBody>
      </p:sp>
      <p:sp>
        <p:nvSpPr>
          <p:cNvPr id="3" name="Content Placeholder 2"/>
          <p:cNvSpPr>
            <a:spLocks noGrp="1"/>
          </p:cNvSpPr>
          <p:nvPr>
            <p:ph idx="1"/>
          </p:nvPr>
        </p:nvSpPr>
        <p:spPr>
          <a:xfrm>
            <a:off x="4611119" y="1257214"/>
            <a:ext cx="7498493" cy="4748170"/>
          </a:xfrm>
        </p:spPr>
        <p:txBody>
          <a:bodyPr>
            <a:noAutofit/>
          </a:bodyPr>
          <a:lstStyle/>
          <a:p>
            <a:pPr marL="0" indent="0">
              <a:buNone/>
            </a:pPr>
            <a:r>
              <a:rPr lang="en-US" sz="1600" dirty="0" smtClean="0"/>
              <a:t>Section 130-2 </a:t>
            </a:r>
            <a:r>
              <a:rPr lang="en-US" sz="1600" dirty="0"/>
              <a:t>Order awarding costs or imposing sanctions.</a:t>
            </a:r>
          </a:p>
          <a:p>
            <a:pPr marL="0" indent="0">
              <a:buNone/>
            </a:pPr>
            <a:r>
              <a:rPr lang="en-US" sz="1600" dirty="0" smtClean="0"/>
              <a:t>Notwithstanding </a:t>
            </a:r>
            <a:r>
              <a:rPr lang="en-US" sz="1600" dirty="0"/>
              <a:t>and in addition to the provisions of Subpart 130-1 of this Part, the court, in its discretion, may impose financial sanctions or, in addition to or in lieu of imposing sanctions, may award costs in the form of reimbursement for actual expenses reasonably incurred and reasonable attorney's fees, upon any attorney who, without good cause, </a:t>
            </a:r>
            <a:r>
              <a:rPr lang="en-US" sz="1600" b="1" dirty="0"/>
              <a:t>fails to appear at a time and place scheduled for an action or proceeding to be heard before a designated court</a:t>
            </a:r>
            <a:r>
              <a:rPr lang="en-US" sz="1600" dirty="0"/>
              <a:t>. This Part shall not apply to town or village courts or to proceedings in a small claims part of any court</a:t>
            </a:r>
            <a:r>
              <a:rPr lang="en-US" sz="1600" dirty="0" smtClean="0"/>
              <a:t>.</a:t>
            </a:r>
          </a:p>
          <a:p>
            <a:pPr marL="0" indent="0">
              <a:buNone/>
            </a:pPr>
            <a:r>
              <a:rPr lang="en-US" sz="1600" dirty="0"/>
              <a:t>The court may impose sanctions or award costs or both only upon a written memorandum decision or statement on the record setting forth the conduct on which the award or imposition is based and the reasons why the court found the attorney's failure to appear at a scheduled court appearance to be without good cause. The imposition of sanctions or an award of costs or both shall be entered as a judgment of the court. In no event shall the total amount of sanctions imposed and costs awarded exceed </a:t>
            </a:r>
            <a:r>
              <a:rPr lang="en-US" sz="1600" b="1" dirty="0"/>
              <a:t>$2,500 </a:t>
            </a:r>
            <a:r>
              <a:rPr lang="en-US" sz="1600" dirty="0"/>
              <a:t>for any single failure to appear at a scheduled court appearance.</a:t>
            </a:r>
          </a:p>
          <a:p>
            <a:pPr marL="0" indent="0">
              <a:buNone/>
            </a:pPr>
            <a:r>
              <a:rPr lang="en-US" sz="1600" dirty="0" smtClean="0"/>
              <a:t>Payments </a:t>
            </a:r>
            <a:r>
              <a:rPr lang="en-US" sz="1600" dirty="0"/>
              <a:t>of sanctions shall be deposited with the Lawyers' Fund for Client Protection established pursuant to section 97-t of the State Finance Law.</a:t>
            </a:r>
          </a:p>
        </p:txBody>
      </p:sp>
      <p:sp>
        <p:nvSpPr>
          <p:cNvPr id="4" name="Content Placeholder 2"/>
          <p:cNvSpPr txBox="1">
            <a:spLocks/>
          </p:cNvSpPr>
          <p:nvPr/>
        </p:nvSpPr>
        <p:spPr>
          <a:xfrm>
            <a:off x="516925" y="911609"/>
            <a:ext cx="2778211" cy="18072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t>Maximum sanction is $2,500 </a:t>
            </a:r>
            <a:r>
              <a:rPr lang="en-US" u="sng" dirty="0" smtClean="0"/>
              <a:t>per occurrence</a:t>
            </a:r>
            <a:r>
              <a:rPr lang="en-US" dirty="0" smtClean="0"/>
              <a:t>.</a:t>
            </a:r>
            <a:endParaRPr lang="en-US" dirty="0"/>
          </a:p>
        </p:txBody>
      </p:sp>
      <p:pic>
        <p:nvPicPr>
          <p:cNvPr id="7" name="Picture 6"/>
          <p:cNvPicPr>
            <a:picLocks noChangeAspect="1"/>
          </p:cNvPicPr>
          <p:nvPr/>
        </p:nvPicPr>
        <p:blipFill>
          <a:blip r:embed="rId2"/>
          <a:stretch>
            <a:fillRect/>
          </a:stretch>
        </p:blipFill>
        <p:spPr>
          <a:xfrm>
            <a:off x="715147" y="2998571"/>
            <a:ext cx="2381765" cy="2381765"/>
          </a:xfrm>
          <a:prstGeom prst="rect">
            <a:avLst/>
          </a:prstGeom>
        </p:spPr>
      </p:pic>
    </p:spTree>
    <p:extLst>
      <p:ext uri="{BB962C8B-B14F-4D97-AF65-F5344CB8AC3E}">
        <p14:creationId xmlns:p14="http://schemas.microsoft.com/office/powerpoint/2010/main" val="2888823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88324" y="1438450"/>
            <a:ext cx="5552303" cy="347130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In 1990, the Fund survived a challenge by the NY State Comptroller which questioned the our legal authority to accept these payment. We successfully argued that our enabling statute, NY Fin. Law 97-t, permitted the Fund to collect monies ”…as may be credited or otherwise transferred from any other fund or source, pursuant to law,…”</a:t>
            </a:r>
            <a:endParaRPr lang="en-US" dirty="0"/>
          </a:p>
        </p:txBody>
      </p:sp>
      <p:sp>
        <p:nvSpPr>
          <p:cNvPr id="7" name="Content Placeholder 6"/>
          <p:cNvSpPr>
            <a:spLocks noGrp="1"/>
          </p:cNvSpPr>
          <p:nvPr>
            <p:ph idx="1"/>
          </p:nvPr>
        </p:nvSpPr>
        <p:spPr>
          <a:xfrm>
            <a:off x="6351372" y="227485"/>
            <a:ext cx="5719119" cy="4237426"/>
          </a:xfrm>
        </p:spPr>
        <p:txBody>
          <a:bodyPr>
            <a:normAutofit fontScale="92500" lnSpcReduction="10000"/>
          </a:bodyPr>
          <a:lstStyle/>
          <a:p>
            <a:pPr marL="0" indent="0">
              <a:buNone/>
            </a:pPr>
            <a:r>
              <a:rPr lang="en-US" dirty="0" smtClean="0"/>
              <a:t>NY St. Fin. Law 97-7 (2). </a:t>
            </a:r>
            <a:r>
              <a:rPr lang="en-US" dirty="0"/>
              <a:t>The full amount of the allocable portion of the biennial registration fee collected pursuant to the provisions of section four hundred sixty-eight-a of the judiciary law and such other monies </a:t>
            </a:r>
            <a:r>
              <a:rPr lang="en-US" b="1" dirty="0"/>
              <a:t>as may be credited or otherwise transferred from any other fund or source, pursuant to law</a:t>
            </a:r>
            <a:r>
              <a:rPr lang="en-US" dirty="0"/>
              <a:t>, including voluntary contributions, together with any interest accrued thereon, shall be deposited to the credit of the lawyers' fund for client protection of the state of New York. </a:t>
            </a:r>
          </a:p>
        </p:txBody>
      </p:sp>
      <p:sp>
        <p:nvSpPr>
          <p:cNvPr id="11" name="Rectangle 10"/>
          <p:cNvSpPr/>
          <p:nvPr/>
        </p:nvSpPr>
        <p:spPr>
          <a:xfrm>
            <a:off x="535460" y="5199272"/>
            <a:ext cx="11145794" cy="1569660"/>
          </a:xfrm>
          <a:prstGeom prst="rect">
            <a:avLst/>
          </a:prstGeom>
        </p:spPr>
        <p:txBody>
          <a:bodyPr wrap="square">
            <a:spAutoFit/>
          </a:bodyPr>
          <a:lstStyle/>
          <a:p>
            <a:r>
              <a:rPr lang="en-US" sz="2400" dirty="0" smtClean="0"/>
              <a:t>The legal argument was that the term ‘pursuant to law’ extended beyond statutory law and included other dictates having the force of law, including the Rules of the Chief Administrative Judge. This reasoning will be relevant in our discussion of missing client funds.</a:t>
            </a:r>
            <a:endParaRPr lang="en-US" sz="2400" dirty="0"/>
          </a:p>
        </p:txBody>
      </p:sp>
      <p:pic>
        <p:nvPicPr>
          <p:cNvPr id="2" name="Picture 1"/>
          <p:cNvPicPr>
            <a:picLocks noChangeAspect="1"/>
          </p:cNvPicPr>
          <p:nvPr/>
        </p:nvPicPr>
        <p:blipFill rotWithShape="1">
          <a:blip r:embed="rId2"/>
          <a:srcRect t="10049" b="20548"/>
          <a:stretch/>
        </p:blipFill>
        <p:spPr>
          <a:xfrm>
            <a:off x="535460" y="54842"/>
            <a:ext cx="4810897" cy="1238850"/>
          </a:xfrm>
          <a:prstGeom prst="rect">
            <a:avLst/>
          </a:prstGeom>
        </p:spPr>
      </p:pic>
    </p:spTree>
    <p:extLst>
      <p:ext uri="{BB962C8B-B14F-4D97-AF65-F5344CB8AC3E}">
        <p14:creationId xmlns:p14="http://schemas.microsoft.com/office/powerpoint/2010/main" val="3457402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2127"/>
            <a:ext cx="10515600" cy="738745"/>
          </a:xfrm>
        </p:spPr>
        <p:txBody>
          <a:bodyPr/>
          <a:lstStyle/>
          <a:p>
            <a:r>
              <a:rPr lang="en-US" b="1" u="sng" dirty="0" smtClean="0"/>
              <a:t>Judicial Sanctions - Mechanics</a:t>
            </a:r>
            <a:endParaRPr lang="en-US" b="1" u="sng" dirty="0"/>
          </a:p>
        </p:txBody>
      </p:sp>
      <p:sp>
        <p:nvSpPr>
          <p:cNvPr id="3" name="Content Placeholder 2"/>
          <p:cNvSpPr>
            <a:spLocks noGrp="1"/>
          </p:cNvSpPr>
          <p:nvPr>
            <p:ph idx="1"/>
          </p:nvPr>
        </p:nvSpPr>
        <p:spPr>
          <a:xfrm>
            <a:off x="3385750" y="1125409"/>
            <a:ext cx="7968049" cy="4351338"/>
          </a:xfrm>
        </p:spPr>
        <p:txBody>
          <a:bodyPr>
            <a:normAutofit/>
          </a:bodyPr>
          <a:lstStyle/>
          <a:p>
            <a:pPr marL="0" indent="0">
              <a:buNone/>
            </a:pPr>
            <a:r>
              <a:rPr lang="en-US" dirty="0" smtClean="0"/>
              <a:t>	Fund receives a copy of the sanction order.</a:t>
            </a:r>
          </a:p>
          <a:p>
            <a:pPr marL="0" indent="0">
              <a:buNone/>
            </a:pPr>
            <a:endParaRPr lang="en-US" dirty="0" smtClean="0"/>
          </a:p>
          <a:p>
            <a:pPr marL="0" indent="0">
              <a:buNone/>
            </a:pPr>
            <a:r>
              <a:rPr lang="en-US" dirty="0"/>
              <a:t>	</a:t>
            </a:r>
            <a:r>
              <a:rPr lang="en-US" dirty="0" smtClean="0"/>
              <a:t>Acknowledges receipt of sanction payment to </a:t>
            </a:r>
            <a:br>
              <a:rPr lang="en-US" dirty="0" smtClean="0"/>
            </a:br>
            <a:r>
              <a:rPr lang="en-US" dirty="0" smtClean="0"/>
              <a:t>	attorney and Court.</a:t>
            </a:r>
          </a:p>
          <a:p>
            <a:pPr marL="0" indent="0">
              <a:buNone/>
            </a:pPr>
            <a:endParaRPr lang="en-US" dirty="0" smtClean="0"/>
          </a:p>
          <a:p>
            <a:pPr marL="0" indent="0">
              <a:buNone/>
            </a:pPr>
            <a:r>
              <a:rPr lang="en-US" dirty="0"/>
              <a:t>	</a:t>
            </a:r>
            <a:r>
              <a:rPr lang="en-US" dirty="0" smtClean="0"/>
              <a:t>Sanction payments are deposited to the Fund’s 	Special Revenue Account with restitution 	receipts.</a:t>
            </a:r>
          </a:p>
          <a:p>
            <a:pPr marL="0" indent="0">
              <a:buNone/>
            </a:pPr>
            <a:endParaRPr lang="en-US" dirty="0" smtClean="0"/>
          </a:p>
          <a:p>
            <a:endParaRPr lang="en-US" dirty="0"/>
          </a:p>
        </p:txBody>
      </p:sp>
      <p:pic>
        <p:nvPicPr>
          <p:cNvPr id="4" name="Picture 3"/>
          <p:cNvPicPr>
            <a:picLocks noChangeAspect="1"/>
          </p:cNvPicPr>
          <p:nvPr/>
        </p:nvPicPr>
        <p:blipFill rotWithShape="1">
          <a:blip r:embed="rId2"/>
          <a:srcRect l="11924" t="14369" r="18211" b="14462"/>
          <a:stretch/>
        </p:blipFill>
        <p:spPr>
          <a:xfrm>
            <a:off x="527222" y="1853513"/>
            <a:ext cx="3089189" cy="3146855"/>
          </a:xfrm>
          <a:prstGeom prst="rect">
            <a:avLst/>
          </a:prstGeom>
        </p:spPr>
      </p:pic>
    </p:spTree>
    <p:extLst>
      <p:ext uri="{BB962C8B-B14F-4D97-AF65-F5344CB8AC3E}">
        <p14:creationId xmlns:p14="http://schemas.microsoft.com/office/powerpoint/2010/main" val="1728638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2127"/>
            <a:ext cx="10515600" cy="738745"/>
          </a:xfrm>
        </p:spPr>
        <p:txBody>
          <a:bodyPr>
            <a:normAutofit/>
          </a:bodyPr>
          <a:lstStyle/>
          <a:p>
            <a:r>
              <a:rPr lang="en-US" b="1" u="sng" dirty="0" smtClean="0"/>
              <a:t>Judicial Sanctions – Collection Protocol</a:t>
            </a:r>
            <a:endParaRPr lang="en-US" b="1" u="sng" dirty="0"/>
          </a:p>
        </p:txBody>
      </p:sp>
      <p:sp>
        <p:nvSpPr>
          <p:cNvPr id="3" name="Content Placeholder 2"/>
          <p:cNvSpPr>
            <a:spLocks noGrp="1"/>
          </p:cNvSpPr>
          <p:nvPr>
            <p:ph idx="1"/>
          </p:nvPr>
        </p:nvSpPr>
        <p:spPr>
          <a:xfrm>
            <a:off x="838200" y="1125409"/>
            <a:ext cx="10515600" cy="5423672"/>
          </a:xfrm>
        </p:spPr>
        <p:txBody>
          <a:bodyPr>
            <a:normAutofit/>
          </a:bodyPr>
          <a:lstStyle/>
          <a:p>
            <a:pPr marL="0" indent="0">
              <a:buNone/>
            </a:pPr>
            <a:r>
              <a:rPr lang="en-US" u="sng" dirty="0" smtClean="0"/>
              <a:t>If Non-Payment:</a:t>
            </a:r>
          </a:p>
          <a:p>
            <a:pPr marL="0" indent="0">
              <a:buNone/>
            </a:pPr>
            <a:r>
              <a:rPr lang="en-US" dirty="0" smtClean="0"/>
              <a:t>Write </a:t>
            </a:r>
            <a:r>
              <a:rPr lang="en-US" dirty="0"/>
              <a:t>attorney/firm re: non-payment; copy to </a:t>
            </a:r>
            <a:r>
              <a:rPr lang="en-US" dirty="0" smtClean="0"/>
              <a:t>Court.</a:t>
            </a:r>
            <a:endParaRPr lang="en-US" dirty="0"/>
          </a:p>
          <a:p>
            <a:pPr marL="0" indent="0">
              <a:buNone/>
            </a:pPr>
            <a:r>
              <a:rPr lang="en-US" dirty="0" smtClean="0"/>
              <a:t>Deferral </a:t>
            </a:r>
            <a:r>
              <a:rPr lang="en-US" dirty="0"/>
              <a:t>if on </a:t>
            </a:r>
            <a:r>
              <a:rPr lang="en-US" dirty="0" smtClean="0"/>
              <a:t>appeal.</a:t>
            </a:r>
            <a:endParaRPr lang="en-US" dirty="0"/>
          </a:p>
          <a:p>
            <a:pPr marL="0" indent="0">
              <a:buNone/>
            </a:pPr>
            <a:r>
              <a:rPr lang="en-US" dirty="0" smtClean="0"/>
              <a:t>Demand if </a:t>
            </a:r>
            <a:r>
              <a:rPr lang="en-US" dirty="0"/>
              <a:t>no appeal or appeal dismissed; copy to </a:t>
            </a:r>
            <a:r>
              <a:rPr lang="en-US" dirty="0" smtClean="0"/>
              <a:t>Court.</a:t>
            </a:r>
            <a:endParaRPr lang="en-US" dirty="0"/>
          </a:p>
          <a:p>
            <a:pPr marL="0" indent="0">
              <a:buNone/>
            </a:pPr>
            <a:r>
              <a:rPr lang="en-US" dirty="0" smtClean="0"/>
              <a:t>Final </a:t>
            </a:r>
            <a:r>
              <a:rPr lang="en-US" dirty="0"/>
              <a:t>demand with threat of </a:t>
            </a:r>
            <a:r>
              <a:rPr lang="en-US" dirty="0" smtClean="0"/>
              <a:t>referral.</a:t>
            </a:r>
          </a:p>
          <a:p>
            <a:pPr marL="0" indent="0">
              <a:buNone/>
            </a:pPr>
            <a:endParaRPr lang="en-US" dirty="0"/>
          </a:p>
          <a:p>
            <a:pPr marL="0" indent="0">
              <a:buNone/>
            </a:pPr>
            <a:r>
              <a:rPr lang="en-US" u="sng" dirty="0" smtClean="0"/>
              <a:t>Enforcement/Discipline </a:t>
            </a:r>
            <a:r>
              <a:rPr lang="en-US" u="sng" dirty="0"/>
              <a:t>for Non-Compliance</a:t>
            </a:r>
          </a:p>
          <a:p>
            <a:pPr marL="0" indent="0">
              <a:buNone/>
            </a:pPr>
            <a:r>
              <a:rPr lang="en-US" dirty="0" smtClean="0"/>
              <a:t>	- </a:t>
            </a:r>
            <a:r>
              <a:rPr lang="en-US" dirty="0"/>
              <a:t>Attorney Grievance Committee </a:t>
            </a:r>
            <a:r>
              <a:rPr lang="en-US" dirty="0" smtClean="0"/>
              <a:t>Referral.</a:t>
            </a:r>
            <a:endParaRPr lang="en-US" dirty="0"/>
          </a:p>
          <a:p>
            <a:pPr marL="0" indent="0">
              <a:buNone/>
            </a:pPr>
            <a:r>
              <a:rPr lang="en-US" dirty="0"/>
              <a:t>	- Attorney General Collection </a:t>
            </a:r>
            <a:r>
              <a:rPr lang="en-US" dirty="0" smtClean="0"/>
              <a:t>Referral.</a:t>
            </a:r>
          </a:p>
          <a:p>
            <a:pPr marL="0" indent="0">
              <a:buNone/>
            </a:pPr>
            <a:r>
              <a:rPr lang="en-US" dirty="0"/>
              <a:t>	</a:t>
            </a:r>
            <a:r>
              <a:rPr lang="en-US" dirty="0" smtClean="0"/>
              <a:t>- Copy of referrals to the Court issuing sanction.</a:t>
            </a:r>
            <a:endParaRPr lang="en-US" dirty="0"/>
          </a:p>
          <a:p>
            <a:pPr marL="0" indent="0">
              <a:buNone/>
            </a:pPr>
            <a:endParaRPr lang="en-US" dirty="0"/>
          </a:p>
        </p:txBody>
      </p:sp>
    </p:spTree>
    <p:extLst>
      <p:ext uri="{BB962C8B-B14F-4D97-AF65-F5344CB8AC3E}">
        <p14:creationId xmlns:p14="http://schemas.microsoft.com/office/powerpoint/2010/main" val="3091066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514" y="365126"/>
            <a:ext cx="11024286" cy="714032"/>
          </a:xfrm>
        </p:spPr>
        <p:txBody>
          <a:bodyPr/>
          <a:lstStyle/>
          <a:p>
            <a:r>
              <a:rPr lang="en-US" b="1" u="sng" dirty="0" smtClean="0"/>
              <a:t>Judicial Sanctions - Results</a:t>
            </a:r>
            <a:endParaRPr lang="en-US" b="1" u="sng" dirty="0"/>
          </a:p>
        </p:txBody>
      </p:sp>
      <p:sp>
        <p:nvSpPr>
          <p:cNvPr id="3" name="Content Placeholder 2"/>
          <p:cNvSpPr>
            <a:spLocks noGrp="1"/>
          </p:cNvSpPr>
          <p:nvPr>
            <p:ph idx="1"/>
          </p:nvPr>
        </p:nvSpPr>
        <p:spPr>
          <a:xfrm>
            <a:off x="6170141" y="1875052"/>
            <a:ext cx="5183659" cy="4319801"/>
          </a:xfrm>
        </p:spPr>
        <p:txBody>
          <a:bodyPr>
            <a:normAutofit fontScale="85000" lnSpcReduction="20000"/>
          </a:bodyPr>
          <a:lstStyle/>
          <a:p>
            <a:pPr marL="0" indent="0">
              <a:buNone/>
            </a:pPr>
            <a:r>
              <a:rPr lang="en-US" dirty="0"/>
              <a:t>The Fund’s other sources of revenue include restitution, interest, judicial sanctions, contributions and unclaimed escrow deposits of missing clients and deceased attorneys held by the Fund for over five years pursuant to court rules. Since 1982, the Fund has received $229 million from attorney registration fees; $23 million in restitution; $5.8 million in interest income; </a:t>
            </a:r>
            <a:r>
              <a:rPr lang="en-US" b="1" dirty="0"/>
              <a:t>$3.9 million in judicial sanction revenue</a:t>
            </a:r>
            <a:r>
              <a:rPr lang="en-US" dirty="0"/>
              <a:t>; and $319,000 in contributions from lawyers and the public. The Fund’s revenues are annually appropriated to the Fund by the State Legislature as part of the Judiciary Budget</a:t>
            </a:r>
            <a:r>
              <a:rPr lang="en-US" dirty="0" smtClean="0"/>
              <a:t>.</a:t>
            </a:r>
            <a:endParaRPr lang="en-US" dirty="0"/>
          </a:p>
        </p:txBody>
      </p:sp>
      <p:pic>
        <p:nvPicPr>
          <p:cNvPr id="4" name="Picture 3"/>
          <p:cNvPicPr>
            <a:picLocks noChangeAspect="1"/>
          </p:cNvPicPr>
          <p:nvPr/>
        </p:nvPicPr>
        <p:blipFill>
          <a:blip r:embed="rId2"/>
          <a:stretch>
            <a:fillRect/>
          </a:stretch>
        </p:blipFill>
        <p:spPr>
          <a:xfrm>
            <a:off x="271284" y="1812328"/>
            <a:ext cx="5734811" cy="4244572"/>
          </a:xfrm>
          <a:prstGeom prst="rect">
            <a:avLst/>
          </a:prstGeom>
        </p:spPr>
      </p:pic>
      <p:sp>
        <p:nvSpPr>
          <p:cNvPr id="5" name="Content Placeholder 2"/>
          <p:cNvSpPr txBox="1">
            <a:spLocks/>
          </p:cNvSpPr>
          <p:nvPr/>
        </p:nvSpPr>
        <p:spPr>
          <a:xfrm>
            <a:off x="4810897" y="6287830"/>
            <a:ext cx="7265773" cy="46928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t>Source: 2021 NY Lawyers’ Fund Annual Report</a:t>
            </a:r>
            <a:endParaRPr lang="en-US" dirty="0"/>
          </a:p>
        </p:txBody>
      </p:sp>
    </p:spTree>
    <p:extLst>
      <p:ext uri="{BB962C8B-B14F-4D97-AF65-F5344CB8AC3E}">
        <p14:creationId xmlns:p14="http://schemas.microsoft.com/office/powerpoint/2010/main" val="3141031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5081" y="236475"/>
            <a:ext cx="6096000" cy="6899453"/>
          </a:xfrm>
          <a:prstGeom prst="rect">
            <a:avLst/>
          </a:prstGeom>
        </p:spPr>
        <p:txBody>
          <a:bodyPr>
            <a:spAutoFit/>
          </a:bodyPr>
          <a:lstStyle/>
          <a:p>
            <a:pPr marL="342900" marR="0" lvl="0" indent="-342900">
              <a:lnSpc>
                <a:spcPct val="107000"/>
              </a:lnSpc>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By Supreme Court order, the Client Security Fund receives $7 per year, per attorney from the KBA dues.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Bar Counsel had been seeking alternative revenue sources in an attempt to funnel more money into the Fund reserves besides increasing dues. </a:t>
            </a:r>
          </a:p>
          <a:p>
            <a:pPr marR="0" lvl="0">
              <a:lnSpc>
                <a:spcPct val="107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dirty="0">
                <a:latin typeface="Times New Roman" panose="02020603050405020304" pitchFamily="18" charset="0"/>
                <a:ea typeface="Calibri" panose="020F0502020204030204" pitchFamily="34" charset="0"/>
                <a:cs typeface="Times New Roman" panose="02020603050405020304" pitchFamily="18" charset="0"/>
              </a:rPr>
              <a:t>One Trustee reached out to a Supreme Court Justice regarding concerns about low funds in the reserves and what we could do to get more money and Pro Hac Vice fees were considered. </a:t>
            </a:r>
          </a:p>
          <a:p>
            <a:pPr marL="742950" lvl="1" indent="-285750">
              <a:lnSpc>
                <a:spcPct val="107000"/>
              </a:lnSpc>
              <a:spcAft>
                <a:spcPts val="800"/>
              </a:spcAft>
              <a:buFont typeface="+mj-lt"/>
              <a:buAutoNum type="alphaLcPeriod"/>
            </a:pPr>
            <a:r>
              <a:rPr lang="en-US" dirty="0">
                <a:latin typeface="Times New Roman" panose="02020603050405020304" pitchFamily="18" charset="0"/>
                <a:cs typeface="Times New Roman" panose="02020603050405020304" pitchFamily="18" charset="0"/>
              </a:rPr>
              <a:t>The Executive Director of the KBA enlisted Bar Counsel to compile history and data regarding KY’s </a:t>
            </a:r>
            <a:r>
              <a:rPr lang="en-US" i="1" dirty="0">
                <a:latin typeface="Times New Roman" panose="02020603050405020304" pitchFamily="18" charset="0"/>
                <a:cs typeface="Times New Roman" panose="02020603050405020304" pitchFamily="18" charset="0"/>
              </a:rPr>
              <a:t>Pro Hac Vice </a:t>
            </a:r>
            <a:r>
              <a:rPr lang="en-US" dirty="0">
                <a:latin typeface="Times New Roman" panose="02020603050405020304" pitchFamily="18" charset="0"/>
                <a:cs typeface="Times New Roman" panose="02020603050405020304" pitchFamily="18" charset="0"/>
              </a:rPr>
              <a:t>rule in an effort to utilize those fees for CSF.</a:t>
            </a:r>
          </a:p>
          <a:p>
            <a:pPr marL="285750" indent="-285750">
              <a:lnSpc>
                <a:spcPct val="107000"/>
              </a:lnSpc>
              <a:spcAft>
                <a:spcPts val="800"/>
              </a:spcAft>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During this time, </a:t>
            </a:r>
            <a:r>
              <a:rPr lang="en-US" i="1" dirty="0">
                <a:latin typeface="Times New Roman" panose="02020603050405020304" pitchFamily="18" charset="0"/>
                <a:ea typeface="Calibri" panose="020F0502020204030204" pitchFamily="34" charset="0"/>
                <a:cs typeface="Times New Roman" panose="02020603050405020304" pitchFamily="18" charset="0"/>
              </a:rPr>
              <a:t>The Courier Journal</a:t>
            </a:r>
            <a:r>
              <a:rPr lang="en-US" dirty="0">
                <a:latin typeface="Times New Roman" panose="02020603050405020304" pitchFamily="18" charset="0"/>
                <a:ea typeface="Calibri" panose="020F0502020204030204" pitchFamily="34" charset="0"/>
                <a:cs typeface="Times New Roman" panose="02020603050405020304" pitchFamily="18" charset="0"/>
              </a:rPr>
              <a:t>, one of the two largest newspapers in Kentucky, wrote an article titled, “Lawyer rip you off? You may get back only pennies on the dollar from the Kentucky bar” following two catastrophic cases involving attorneys who maxed their caps out, and the large amount of claimants received prorated awards. </a:t>
            </a:r>
          </a:p>
          <a:p>
            <a:pPr marL="285750" indent="-285750">
              <a:lnSpc>
                <a:spcPct val="107000"/>
              </a:lnSpc>
              <a:spcAft>
                <a:spcPts val="800"/>
              </a:spcAf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85351" y="2106763"/>
            <a:ext cx="4728519" cy="2961707"/>
          </a:xfrm>
          <a:prstGeom prst="rect">
            <a:avLst/>
          </a:prstGeom>
        </p:spPr>
      </p:pic>
      <p:pic>
        <p:nvPicPr>
          <p:cNvPr id="7" name="Picture 6"/>
          <p:cNvPicPr>
            <a:picLocks noChangeAspect="1"/>
          </p:cNvPicPr>
          <p:nvPr/>
        </p:nvPicPr>
        <p:blipFill>
          <a:blip r:embed="rId3"/>
          <a:stretch>
            <a:fillRect/>
          </a:stretch>
        </p:blipFill>
        <p:spPr>
          <a:xfrm>
            <a:off x="2383052" y="3545946"/>
            <a:ext cx="2530818" cy="1522524"/>
          </a:xfrm>
          <a:prstGeom prst="rect">
            <a:avLst/>
          </a:prstGeom>
        </p:spPr>
      </p:pic>
      <p:sp>
        <p:nvSpPr>
          <p:cNvPr id="8" name="Rectangle 7"/>
          <p:cNvSpPr/>
          <p:nvPr/>
        </p:nvSpPr>
        <p:spPr>
          <a:xfrm>
            <a:off x="190077" y="236475"/>
            <a:ext cx="4612582" cy="1754326"/>
          </a:xfrm>
          <a:prstGeom prst="rect">
            <a:avLst/>
          </a:prstGeom>
        </p:spPr>
        <p:txBody>
          <a:bodyPr wrap="square">
            <a:spAutoFit/>
          </a:bodyPr>
          <a:lstStyle/>
          <a:p>
            <a:pPr algn="ctr"/>
            <a:r>
              <a:rPr lang="en-US" sz="5400" b="1" i="1" dirty="0">
                <a:latin typeface="Arial" panose="020B0604020202020204" pitchFamily="34" charset="0"/>
                <a:cs typeface="Arial" panose="020B0604020202020204" pitchFamily="34" charset="0"/>
              </a:rPr>
              <a:t>Pro Hac Vice </a:t>
            </a:r>
            <a:r>
              <a:rPr lang="en-US" sz="5400" b="1" dirty="0">
                <a:latin typeface="Arial" panose="020B0604020202020204" pitchFamily="34" charset="0"/>
                <a:cs typeface="Arial" panose="020B0604020202020204" pitchFamily="34" charset="0"/>
              </a:rPr>
              <a:t>Registration</a:t>
            </a:r>
          </a:p>
        </p:txBody>
      </p:sp>
    </p:spTree>
    <p:extLst>
      <p:ext uri="{BB962C8B-B14F-4D97-AF65-F5344CB8AC3E}">
        <p14:creationId xmlns:p14="http://schemas.microsoft.com/office/powerpoint/2010/main" val="186001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243" y="252198"/>
            <a:ext cx="10515600" cy="1065856"/>
          </a:xfrm>
        </p:spPr>
        <p:txBody>
          <a:bodyPr>
            <a:normAutofit/>
          </a:bodyPr>
          <a:lstStyle/>
          <a:p>
            <a:pPr marL="0" indent="0" algn="ctr">
              <a:buNone/>
            </a:pPr>
            <a:r>
              <a:rPr lang="en-US" sz="6000" b="1" i="1" dirty="0">
                <a:latin typeface="Arial" panose="020B0604020202020204" pitchFamily="34" charset="0"/>
                <a:cs typeface="Arial" panose="020B0604020202020204" pitchFamily="34" charset="0"/>
              </a:rPr>
              <a:t>Pro Hac Vice </a:t>
            </a:r>
            <a:r>
              <a:rPr lang="en-US" sz="6000" b="1" dirty="0">
                <a:latin typeface="Arial" panose="020B0604020202020204" pitchFamily="34" charset="0"/>
                <a:cs typeface="Arial" panose="020B0604020202020204" pitchFamily="34" charset="0"/>
              </a:rPr>
              <a:t>Registration</a:t>
            </a:r>
          </a:p>
        </p:txBody>
      </p:sp>
      <p:sp>
        <p:nvSpPr>
          <p:cNvPr id="4" name="Rectangle 3"/>
          <p:cNvSpPr/>
          <p:nvPr/>
        </p:nvSpPr>
        <p:spPr>
          <a:xfrm>
            <a:off x="3707026" y="1552974"/>
            <a:ext cx="8287265" cy="5200847"/>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In addition, the Accountant for the KBA compiled a revenue history from </a:t>
            </a:r>
            <a:r>
              <a:rPr lang="en-US" sz="1600" i="1" dirty="0">
                <a:latin typeface="Times New Roman" panose="02020603050405020304" pitchFamily="18" charset="0"/>
                <a:ea typeface="Times New Roman" panose="02020603050405020304" pitchFamily="18" charset="0"/>
                <a:cs typeface="Times New Roman" panose="02020603050405020304" pitchFamily="18" charset="0"/>
              </a:rPr>
              <a:t>Pro Hac Vice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fees since 2014 to present</a:t>
            </a:r>
          </a:p>
          <a:p>
            <a:pPr marR="0" lvl="0">
              <a:lnSpc>
                <a:spcPct val="107000"/>
              </a:lnSpc>
              <a:spcBef>
                <a:spcPts val="0"/>
              </a:spcBef>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OBC reviewed the ABA Survey re: </a:t>
            </a:r>
            <a:r>
              <a:rPr lang="en-US" sz="1600" i="1" dirty="0">
                <a:latin typeface="Times New Roman" panose="02020603050405020304" pitchFamily="18" charset="0"/>
                <a:ea typeface="Times New Roman" panose="02020603050405020304" pitchFamily="18" charset="0"/>
                <a:cs typeface="Times New Roman" panose="02020603050405020304" pitchFamily="18" charset="0"/>
              </a:rPr>
              <a:t>pro hac</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fees and found the following:</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sz="1600" dirty="0">
                <a:latin typeface="Times New Roman" panose="02020603050405020304" pitchFamily="18" charset="0"/>
                <a:ea typeface="Calibri" panose="020F0502020204030204" pitchFamily="34" charset="0"/>
                <a:cs typeface="Times New Roman" panose="02020603050405020304" pitchFamily="18" charset="0"/>
              </a:rPr>
              <a:t>Of the 36 states/territories (including Washington D.C.) who charge an annual fee, Kentucky ranked approximately 12</a:t>
            </a:r>
            <a:r>
              <a:rPr lang="en-US" sz="1600" baseline="30000" dirty="0">
                <a:latin typeface="Times New Roman" panose="02020603050405020304" pitchFamily="18" charset="0"/>
                <a:ea typeface="Calibri" panose="020F0502020204030204" pitchFamily="34" charset="0"/>
                <a:cs typeface="Times New Roman" panose="02020603050405020304" pitchFamily="18" charset="0"/>
              </a:rPr>
              <a:t>th</a:t>
            </a:r>
            <a:r>
              <a:rPr lang="en-US" sz="1600" dirty="0">
                <a:latin typeface="Times New Roman" panose="02020603050405020304" pitchFamily="18" charset="0"/>
                <a:ea typeface="Calibri" panose="020F0502020204030204" pitchFamily="34" charset="0"/>
                <a:cs typeface="Times New Roman" panose="02020603050405020304" pitchFamily="18" charset="0"/>
              </a:rPr>
              <a:t> highest, charging a fee equal to what a Kentucky lawyer admitted for at least 5 years is charged.  At that time, that fee was $310.00.  The highest annual fee was Arkansas, with $660.00. The lowest annual fee was $100.00 in Washington, D.C., Kansas, and Missouri.</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600" dirty="0">
                <a:latin typeface="Times New Roman" panose="02020603050405020304" pitchFamily="18" charset="0"/>
                <a:ea typeface="Calibri" panose="020F0502020204030204" pitchFamily="34" charset="0"/>
                <a:cs typeface="Times New Roman" panose="02020603050405020304" pitchFamily="18" charset="0"/>
              </a:rPr>
              <a:t>Nine (9) states charged a fee per case, ranging from $50.00 in California to $550.00 in Nevada. Six (6) states either did not charge </a:t>
            </a:r>
            <a:r>
              <a:rPr lang="en-US" sz="1600">
                <a:latin typeface="Times New Roman" panose="02020603050405020304" pitchFamily="18" charset="0"/>
                <a:ea typeface="Calibri" panose="020F0502020204030204" pitchFamily="34" charset="0"/>
                <a:cs typeface="Times New Roman" panose="02020603050405020304" pitchFamily="18" charset="0"/>
              </a:rPr>
              <a:t>a fee </a:t>
            </a:r>
            <a:r>
              <a:rPr lang="en-US" sz="1600" dirty="0">
                <a:latin typeface="Times New Roman" panose="02020603050405020304" pitchFamily="18" charset="0"/>
                <a:ea typeface="Calibri" panose="020F0502020204030204" pitchFamily="34" charset="0"/>
                <a:cs typeface="Times New Roman" panose="02020603050405020304" pitchFamily="18" charset="0"/>
              </a:rPr>
              <a:t>or did not specify a fee amount in their Rules.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sz="1600" dirty="0">
                <a:latin typeface="Times New Roman" panose="02020603050405020304" pitchFamily="18" charset="0"/>
                <a:ea typeface="Calibri" panose="020F0502020204030204" pitchFamily="34" charset="0"/>
                <a:cs typeface="Times New Roman" panose="02020603050405020304" pitchFamily="18" charset="0"/>
              </a:rPr>
              <a:t>Notably, a couple of states incorporated a Clients’ Security Fund allotment or fee into their </a:t>
            </a:r>
            <a:r>
              <a:rPr lang="en-US" sz="1600" i="1" dirty="0">
                <a:latin typeface="Times New Roman" panose="02020603050405020304" pitchFamily="18" charset="0"/>
                <a:ea typeface="Calibri" panose="020F0502020204030204" pitchFamily="34" charset="0"/>
                <a:cs typeface="Times New Roman" panose="02020603050405020304" pitchFamily="18" charset="0"/>
              </a:rPr>
              <a:t>Pro Hac Vice </a:t>
            </a:r>
            <a:r>
              <a:rPr lang="en-US" sz="1600" dirty="0">
                <a:latin typeface="Times New Roman" panose="02020603050405020304" pitchFamily="18" charset="0"/>
                <a:ea typeface="Calibri" panose="020F0502020204030204" pitchFamily="34" charset="0"/>
                <a:cs typeface="Times New Roman" panose="02020603050405020304" pitchFamily="18" charset="0"/>
              </a:rPr>
              <a:t>Rule. Connecticut, which charged a $620 fee, gave $565.00 to the Department of Revenue, and $75.00 to the Clients’ Security Fund. Washington charged a $250.00 fee and an assessment for the client’s protection fund.  Pennsylvania gave the proceeds of their $350.00 fee to the IOLTA Program. Utah provided attorney discipline with the $250.00 fee, and North Dakota gave $75.00 of their $200.00-385.00 fee to attorney discipline as well.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51745" y="1634267"/>
            <a:ext cx="3452964" cy="3097512"/>
          </a:xfrm>
          <a:prstGeom prst="rect">
            <a:avLst/>
          </a:prstGeom>
        </p:spPr>
      </p:pic>
    </p:spTree>
    <p:extLst>
      <p:ext uri="{BB962C8B-B14F-4D97-AF65-F5344CB8AC3E}">
        <p14:creationId xmlns:p14="http://schemas.microsoft.com/office/powerpoint/2010/main" val="912796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231027" y="211897"/>
            <a:ext cx="6845642" cy="6003823"/>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The old SCR 3.030 effective until January 1, 2005 had no fee requirement for someone to be admitted </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pro hac vice</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The timeline of the </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pro hac vice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rule in KY was as follows: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January 1, 2005- Fee of $100.00 per case was added.</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March 1, 2012- Fee was increased to $270.00 per case.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January 1, 2016- Fee was changed to “a one time per case fee equal to the annual dues paid by those KBA members who have been admitted for five years or more…”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2019- A proposal was made to amend the rule to omit “one time” and instead the attorney pays the fee equal to the annual dues of a member admitted for five years or more, but now has to pay a renewal fee every year until the case is concluded. The fee is due on the one year anniversary of the attorney’s </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pro hac vice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admission. Any subsequent renewal fees shall be due in subsequent years on the same calendar date. The renewal fee is equal to the annual dues paid by members who have been admitted for five years or more.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rotWithShape="1">
          <a:blip r:embed="rId2"/>
          <a:srcRect t="51395"/>
          <a:stretch/>
        </p:blipFill>
        <p:spPr>
          <a:xfrm>
            <a:off x="90616" y="211897"/>
            <a:ext cx="4934465" cy="958266"/>
          </a:xfrm>
          <a:prstGeom prst="rect">
            <a:avLst/>
          </a:prstGeom>
        </p:spPr>
      </p:pic>
      <p:pic>
        <p:nvPicPr>
          <p:cNvPr id="3" name="Picture 2">
            <a:extLst>
              <a:ext uri="{FF2B5EF4-FFF2-40B4-BE49-F238E27FC236}">
                <a16:creationId xmlns:a16="http://schemas.microsoft.com/office/drawing/2014/main" id="{7E576E1F-B54A-417A-BD95-DD0C964BECCE}"/>
              </a:ext>
            </a:extLst>
          </p:cNvPr>
          <p:cNvPicPr>
            <a:picLocks noChangeAspect="1"/>
          </p:cNvPicPr>
          <p:nvPr/>
        </p:nvPicPr>
        <p:blipFill>
          <a:blip r:embed="rId3"/>
          <a:stretch>
            <a:fillRect/>
          </a:stretch>
        </p:blipFill>
        <p:spPr>
          <a:xfrm>
            <a:off x="276446" y="1593644"/>
            <a:ext cx="5468561" cy="4622076"/>
          </a:xfrm>
          <a:prstGeom prst="rect">
            <a:avLst/>
          </a:prstGeom>
        </p:spPr>
      </p:pic>
    </p:spTree>
    <p:extLst>
      <p:ext uri="{BB962C8B-B14F-4D97-AF65-F5344CB8AC3E}">
        <p14:creationId xmlns:p14="http://schemas.microsoft.com/office/powerpoint/2010/main" val="2501959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243" y="252198"/>
            <a:ext cx="10515600" cy="1065856"/>
          </a:xfrm>
        </p:spPr>
        <p:txBody>
          <a:bodyPr>
            <a:normAutofit/>
          </a:bodyPr>
          <a:lstStyle/>
          <a:p>
            <a:pPr marL="0" indent="0" algn="ctr">
              <a:buNone/>
            </a:pPr>
            <a:r>
              <a:rPr lang="en-US" sz="6000" b="1" i="1" dirty="0">
                <a:latin typeface="Arial" panose="020B0604020202020204" pitchFamily="34" charset="0"/>
                <a:cs typeface="Arial" panose="020B0604020202020204" pitchFamily="34" charset="0"/>
              </a:rPr>
              <a:t>Pro Hac Vice </a:t>
            </a:r>
            <a:r>
              <a:rPr lang="en-US" sz="6000" b="1" dirty="0">
                <a:latin typeface="Arial" panose="020B0604020202020204" pitchFamily="34" charset="0"/>
                <a:cs typeface="Arial" panose="020B0604020202020204" pitchFamily="34" charset="0"/>
              </a:rPr>
              <a:t>Registration</a:t>
            </a:r>
          </a:p>
        </p:txBody>
      </p:sp>
      <p:sp>
        <p:nvSpPr>
          <p:cNvPr id="4" name="Rectangle 3"/>
          <p:cNvSpPr/>
          <p:nvPr/>
        </p:nvSpPr>
        <p:spPr>
          <a:xfrm>
            <a:off x="4687330" y="1184140"/>
            <a:ext cx="7298724" cy="4924361"/>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1600" dirty="0">
                <a:latin typeface="Times New Roman" panose="02020603050405020304" pitchFamily="18" charset="0"/>
                <a:ea typeface="Calibri" panose="020F0502020204030204" pitchFamily="34" charset="0"/>
                <a:cs typeface="Times New Roman" panose="02020603050405020304" pitchFamily="18" charset="0"/>
              </a:rPr>
              <a:t>Executive Director then presented the timeline of the </a:t>
            </a:r>
            <a:r>
              <a:rPr lang="en-US" sz="1600" i="1" dirty="0">
                <a:latin typeface="Times New Roman" panose="02020603050405020304" pitchFamily="18" charset="0"/>
                <a:ea typeface="Calibri" panose="020F0502020204030204" pitchFamily="34" charset="0"/>
                <a:cs typeface="Times New Roman" panose="02020603050405020304" pitchFamily="18" charset="0"/>
              </a:rPr>
              <a:t>pro hac vice </a:t>
            </a:r>
            <a:r>
              <a:rPr lang="en-US" sz="1600" dirty="0">
                <a:latin typeface="Times New Roman" panose="02020603050405020304" pitchFamily="18" charset="0"/>
                <a:ea typeface="Calibri" panose="020F0502020204030204" pitchFamily="34" charset="0"/>
                <a:cs typeface="Times New Roman" panose="02020603050405020304" pitchFamily="18" charset="0"/>
              </a:rPr>
              <a:t>rule, the chart re: what other jurisdictions charge for </a:t>
            </a:r>
            <a:r>
              <a:rPr lang="en-US" sz="1600" i="1" dirty="0">
                <a:latin typeface="Times New Roman" panose="02020603050405020304" pitchFamily="18" charset="0"/>
                <a:ea typeface="Calibri" panose="020F0502020204030204" pitchFamily="34" charset="0"/>
                <a:cs typeface="Times New Roman" panose="02020603050405020304" pitchFamily="18" charset="0"/>
              </a:rPr>
              <a:t>pro hac vice </a:t>
            </a:r>
            <a:r>
              <a:rPr lang="en-US" sz="1600" dirty="0">
                <a:latin typeface="Times New Roman" panose="02020603050405020304" pitchFamily="18" charset="0"/>
                <a:ea typeface="Calibri" panose="020F0502020204030204" pitchFamily="34" charset="0"/>
                <a:cs typeface="Times New Roman" panose="02020603050405020304" pitchFamily="18" charset="0"/>
              </a:rPr>
              <a:t>(from the 2016 ABA Survey) and a summary explaining caps in other jurisdiction to the KY Supreme Court.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latin typeface="Times New Roman" panose="02020603050405020304" pitchFamily="18" charset="0"/>
                <a:ea typeface="Calibri" panose="020F0502020204030204" pitchFamily="34" charset="0"/>
                <a:cs typeface="Times New Roman" panose="02020603050405020304" pitchFamily="18" charset="0"/>
              </a:rPr>
              <a:t>Rule was amended by Order of the KY Supreme Court in March 2020.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endParaRPr lang="en-US" sz="1600" b="1" u="sng" dirty="0">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sz="1600" b="1" u="sng" dirty="0">
                <a:latin typeface="Times New Roman" panose="02020603050405020304" pitchFamily="18" charset="0"/>
                <a:ea typeface="Calibri" panose="020F0502020204030204" pitchFamily="34" charset="0"/>
                <a:cs typeface="Times New Roman" panose="02020603050405020304" pitchFamily="18" charset="0"/>
              </a:rPr>
              <a:t>Request from Clients’ Security Fund Trustees - </a:t>
            </a:r>
            <a:r>
              <a:rPr lang="en-US" sz="1600" b="1" i="1" u="sng" dirty="0">
                <a:latin typeface="Times New Roman" panose="02020603050405020304" pitchFamily="18" charset="0"/>
                <a:ea typeface="Calibri" panose="020F0502020204030204" pitchFamily="34" charset="0"/>
                <a:cs typeface="Times New Roman" panose="02020603050405020304" pitchFamily="18" charset="0"/>
              </a:rPr>
              <a:t>Pro Hac </a:t>
            </a:r>
            <a:r>
              <a:rPr lang="en-US" sz="1600" b="1" u="sng" dirty="0">
                <a:latin typeface="Times New Roman" panose="02020603050405020304" pitchFamily="18" charset="0"/>
                <a:ea typeface="Calibri" panose="020F0502020204030204" pitchFamily="34" charset="0"/>
                <a:cs typeface="Times New Roman" panose="02020603050405020304" pitchFamily="18" charset="0"/>
              </a:rPr>
              <a:t>Renewal Fees</a:t>
            </a:r>
            <a:r>
              <a:rPr lang="en-US" sz="1600" dirty="0">
                <a:latin typeface="Times New Roman" panose="02020603050405020304" pitchFamily="18" charset="0"/>
                <a:ea typeface="Calibri" panose="020F0502020204030204" pitchFamily="34" charset="0"/>
                <a:cs typeface="Times New Roman" panose="02020603050405020304" pitchFamily="18" charset="0"/>
              </a:rPr>
              <a:t> – At the next Board of Governors meeting, the Executive Director reported that the Clients’ Security Fund reserves were low.  He indicated that annually the funds from the </a:t>
            </a:r>
            <a:r>
              <a:rPr lang="en-US" sz="1600" i="1" dirty="0">
                <a:latin typeface="Times New Roman" panose="02020603050405020304" pitchFamily="18" charset="0"/>
                <a:ea typeface="Calibri" panose="020F0502020204030204" pitchFamily="34" charset="0"/>
                <a:cs typeface="Times New Roman" panose="02020603050405020304" pitchFamily="18" charset="0"/>
              </a:rPr>
              <a:t>pro hac </a:t>
            </a:r>
            <a:r>
              <a:rPr lang="en-US" sz="1600" dirty="0">
                <a:latin typeface="Times New Roman" panose="02020603050405020304" pitchFamily="18" charset="0"/>
                <a:ea typeface="Calibri" panose="020F0502020204030204" pitchFamily="34" charset="0"/>
                <a:cs typeface="Times New Roman" panose="02020603050405020304" pitchFamily="18" charset="0"/>
              </a:rPr>
              <a:t>renewals go to the general fund.  The Clients’ Security Fund balance was approximately $600,000 and the Clients’ Security Fund Trustees wanted it to be closer to $1,000,000.  He indicated that the Clients’ Security Fund Trustees were requesting the Board to allow the funds from the </a:t>
            </a:r>
            <a:r>
              <a:rPr lang="en-US" sz="1600" i="1" dirty="0">
                <a:latin typeface="Times New Roman" panose="02020603050405020304" pitchFamily="18" charset="0"/>
                <a:ea typeface="Calibri" panose="020F0502020204030204" pitchFamily="34" charset="0"/>
                <a:cs typeface="Times New Roman" panose="02020603050405020304" pitchFamily="18" charset="0"/>
              </a:rPr>
              <a:t>pro hac </a:t>
            </a:r>
            <a:r>
              <a:rPr lang="en-US" sz="1600" dirty="0">
                <a:latin typeface="Times New Roman" panose="02020603050405020304" pitchFamily="18" charset="0"/>
                <a:ea typeface="Calibri" panose="020F0502020204030204" pitchFamily="34" charset="0"/>
                <a:cs typeface="Times New Roman" panose="02020603050405020304" pitchFamily="18" charset="0"/>
              </a:rPr>
              <a:t>renewals be deposited in the Clients’ Security Fund reserves verses the general fund for the current year’s receipts.  After discussion, one Board member moved to approve the Clients’ Security Fund Trustees’ request to deposit the </a:t>
            </a:r>
            <a:r>
              <a:rPr lang="en-US" sz="1600" i="1" dirty="0">
                <a:latin typeface="Times New Roman" panose="02020603050405020304" pitchFamily="18" charset="0"/>
                <a:ea typeface="Calibri" panose="020F0502020204030204" pitchFamily="34" charset="0"/>
                <a:cs typeface="Times New Roman" panose="02020603050405020304" pitchFamily="18" charset="0"/>
              </a:rPr>
              <a:t>pro hac </a:t>
            </a:r>
            <a:r>
              <a:rPr lang="en-US" sz="1600" dirty="0">
                <a:latin typeface="Times New Roman" panose="02020603050405020304" pitchFamily="18" charset="0"/>
                <a:ea typeface="Calibri" panose="020F0502020204030204" pitchFamily="34" charset="0"/>
                <a:cs typeface="Times New Roman" panose="02020603050405020304" pitchFamily="18" charset="0"/>
              </a:rPr>
              <a:t>renewal funds this year into the Clients’ Security Fund.  Another Board member seconded, and the motion was unanimously </a:t>
            </a:r>
            <a:r>
              <a:rPr lang="en-US" sz="1600" b="1" dirty="0">
                <a:latin typeface="Times New Roman" panose="02020603050405020304" pitchFamily="18" charset="0"/>
                <a:ea typeface="Calibri" panose="020F0502020204030204" pitchFamily="34" charset="0"/>
                <a:cs typeface="Times New Roman" panose="02020603050405020304" pitchFamily="18" charset="0"/>
              </a:rPr>
              <a:t>APPROVED</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rotWithShape="1">
          <a:blip r:embed="rId2"/>
          <a:srcRect b="3049"/>
          <a:stretch/>
        </p:blipFill>
        <p:spPr>
          <a:xfrm>
            <a:off x="288688" y="1662988"/>
            <a:ext cx="4575240" cy="4140557"/>
          </a:xfrm>
          <a:prstGeom prst="rect">
            <a:avLst/>
          </a:prstGeom>
        </p:spPr>
      </p:pic>
    </p:spTree>
    <p:extLst>
      <p:ext uri="{BB962C8B-B14F-4D97-AF65-F5344CB8AC3E}">
        <p14:creationId xmlns:p14="http://schemas.microsoft.com/office/powerpoint/2010/main" val="1882479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1168" y="1318054"/>
            <a:ext cx="8534400" cy="5355312"/>
          </a:xfrm>
          <a:prstGeom prst="rect">
            <a:avLst/>
          </a:prstGeom>
        </p:spPr>
        <p:txBody>
          <a:bodyPr wrap="square">
            <a:spAutoFit/>
          </a:bodyPr>
          <a:lstStyle/>
          <a:p>
            <a:r>
              <a:rPr lang="en-US" dirty="0">
                <a:latin typeface="Times New Roman" panose="02020603050405020304" pitchFamily="18" charset="0"/>
              </a:rPr>
              <a:t>1. SCR 3.820 Clients’ Security Fund</a:t>
            </a:r>
          </a:p>
          <a:p>
            <a:endParaRPr lang="en-US" dirty="0">
              <a:latin typeface="Times New Roman" panose="02020603050405020304" pitchFamily="18" charset="0"/>
            </a:endParaRPr>
          </a:p>
          <a:p>
            <a:r>
              <a:rPr lang="en-US" dirty="0">
                <a:latin typeface="Times New Roman" panose="02020603050405020304" pitchFamily="18" charset="0"/>
              </a:rPr>
              <a:t>2. Kentucky Supreme Court Order regarding Claim Limits</a:t>
            </a:r>
          </a:p>
          <a:p>
            <a:endParaRPr lang="en-US" dirty="0">
              <a:latin typeface="Times New Roman" panose="02020603050405020304" pitchFamily="18" charset="0"/>
            </a:endParaRPr>
          </a:p>
          <a:p>
            <a:r>
              <a:rPr lang="en-US" dirty="0">
                <a:latin typeface="Times New Roman" panose="02020603050405020304" pitchFamily="18" charset="0"/>
              </a:rPr>
              <a:t>3. Kentucky Supreme Court Order regarding KBA Annual Dues Structure</a:t>
            </a:r>
          </a:p>
          <a:p>
            <a:endParaRPr lang="en-US" dirty="0">
              <a:latin typeface="Times New Roman" panose="02020603050405020304" pitchFamily="18" charset="0"/>
            </a:endParaRPr>
          </a:p>
          <a:p>
            <a:r>
              <a:rPr lang="en-US" dirty="0">
                <a:latin typeface="Times New Roman" panose="02020603050405020304" pitchFamily="18" charset="0"/>
              </a:rPr>
              <a:t>4. Clients’ Security Fund Redacted Annual Report, 2017-2018 Fiscal Year</a:t>
            </a:r>
          </a:p>
          <a:p>
            <a:endParaRPr lang="en-US" dirty="0">
              <a:latin typeface="Times New Roman" panose="02020603050405020304" pitchFamily="18" charset="0"/>
            </a:endParaRPr>
          </a:p>
          <a:p>
            <a:r>
              <a:rPr lang="en-US" dirty="0">
                <a:latin typeface="Times New Roman" panose="02020603050405020304" pitchFamily="18" charset="0"/>
              </a:rPr>
              <a:t>5. Clients’ Security Fund Balance History Chart, 1997 – 2018</a:t>
            </a:r>
          </a:p>
          <a:p>
            <a:endParaRPr lang="en-US" dirty="0">
              <a:latin typeface="Times New Roman" panose="02020603050405020304" pitchFamily="18" charset="0"/>
            </a:endParaRPr>
          </a:p>
          <a:p>
            <a:r>
              <a:rPr lang="en-US" dirty="0">
                <a:latin typeface="Times New Roman" panose="02020603050405020304" pitchFamily="18" charset="0"/>
              </a:rPr>
              <a:t>6. Total Claims Received FYE 2009 – 2018</a:t>
            </a:r>
          </a:p>
          <a:p>
            <a:endParaRPr lang="en-US" dirty="0">
              <a:latin typeface="Times New Roman" panose="02020603050405020304" pitchFamily="18" charset="0"/>
            </a:endParaRPr>
          </a:p>
          <a:p>
            <a:r>
              <a:rPr lang="en-US" dirty="0">
                <a:latin typeface="Times New Roman" panose="02020603050405020304" pitchFamily="18" charset="0"/>
              </a:rPr>
              <a:t>7. Total Amounts Awarded FYE 2009 – 2018</a:t>
            </a:r>
          </a:p>
          <a:p>
            <a:endParaRPr lang="en-US" dirty="0">
              <a:latin typeface="Times New Roman" panose="02020603050405020304" pitchFamily="18" charset="0"/>
            </a:endParaRPr>
          </a:p>
          <a:p>
            <a:r>
              <a:rPr lang="en-US" dirty="0">
                <a:latin typeface="Times New Roman" panose="02020603050405020304" pitchFamily="18" charset="0"/>
              </a:rPr>
              <a:t>8. Total Claims Meeting Claim Limits by Attorney and by Claimant</a:t>
            </a:r>
          </a:p>
          <a:p>
            <a:endParaRPr lang="en-US" dirty="0">
              <a:latin typeface="Times New Roman" panose="02020603050405020304" pitchFamily="18" charset="0"/>
            </a:endParaRPr>
          </a:p>
          <a:p>
            <a:r>
              <a:rPr lang="en-US" dirty="0">
                <a:latin typeface="Times New Roman" panose="02020603050405020304" pitchFamily="18" charset="0"/>
              </a:rPr>
              <a:t>9. 2014 – 2016 Survey of Lawyers’ Fund for Client Protection Summary and Report</a:t>
            </a:r>
          </a:p>
          <a:p>
            <a:endParaRPr lang="en-US" dirty="0">
              <a:latin typeface="Times New Roman" panose="02020603050405020304" pitchFamily="18" charset="0"/>
            </a:endParaRPr>
          </a:p>
          <a:p>
            <a:r>
              <a:rPr lang="en-US" dirty="0">
                <a:latin typeface="Times New Roman" panose="02020603050405020304" pitchFamily="18" charset="0"/>
              </a:rPr>
              <a:t>10. </a:t>
            </a:r>
            <a:r>
              <a:rPr lang="en-US" i="1" dirty="0">
                <a:latin typeface="Times New Roman" panose="02020603050405020304" pitchFamily="18" charset="0"/>
              </a:rPr>
              <a:t>Courier Journal </a:t>
            </a:r>
            <a:r>
              <a:rPr lang="en-US" dirty="0">
                <a:latin typeface="Times New Roman" panose="02020603050405020304" pitchFamily="18" charset="0"/>
              </a:rPr>
              <a:t>Article published February 25, 2019 regarding CSF</a:t>
            </a:r>
            <a:endParaRPr lang="en-US" dirty="0"/>
          </a:p>
        </p:txBody>
      </p:sp>
      <p:sp>
        <p:nvSpPr>
          <p:cNvPr id="6" name="Content Placeholder 2"/>
          <p:cNvSpPr>
            <a:spLocks noGrp="1"/>
          </p:cNvSpPr>
          <p:nvPr>
            <p:ph idx="1"/>
          </p:nvPr>
        </p:nvSpPr>
        <p:spPr>
          <a:xfrm>
            <a:off x="978243" y="252198"/>
            <a:ext cx="10515600" cy="1065856"/>
          </a:xfrm>
        </p:spPr>
        <p:txBody>
          <a:bodyPr>
            <a:normAutofit/>
          </a:bodyPr>
          <a:lstStyle/>
          <a:p>
            <a:pPr marL="0" indent="0" algn="ctr">
              <a:buNone/>
            </a:pPr>
            <a:r>
              <a:rPr lang="en-US" sz="6000" b="1" i="1" dirty="0">
                <a:latin typeface="Arial" panose="020B0604020202020204" pitchFamily="34" charset="0"/>
                <a:cs typeface="Arial" panose="020B0604020202020204" pitchFamily="34" charset="0"/>
              </a:rPr>
              <a:t>Pro Hac Vice </a:t>
            </a:r>
            <a:r>
              <a:rPr lang="en-US" sz="6000" b="1" dirty="0">
                <a:latin typeface="Arial" panose="020B0604020202020204" pitchFamily="34" charset="0"/>
                <a:cs typeface="Arial" panose="020B0604020202020204" pitchFamily="34" charset="0"/>
              </a:rPr>
              <a:t>Registration</a:t>
            </a:r>
          </a:p>
        </p:txBody>
      </p:sp>
      <p:pic>
        <p:nvPicPr>
          <p:cNvPr id="7" name="Picture 6"/>
          <p:cNvPicPr>
            <a:picLocks noChangeAspect="1"/>
          </p:cNvPicPr>
          <p:nvPr/>
        </p:nvPicPr>
        <p:blipFill>
          <a:blip r:embed="rId2"/>
          <a:stretch>
            <a:fillRect/>
          </a:stretch>
        </p:blipFill>
        <p:spPr>
          <a:xfrm>
            <a:off x="383703" y="3092149"/>
            <a:ext cx="2428875" cy="1876425"/>
          </a:xfrm>
          <a:prstGeom prst="rect">
            <a:avLst/>
          </a:prstGeom>
        </p:spPr>
      </p:pic>
      <p:sp>
        <p:nvSpPr>
          <p:cNvPr id="8" name="Rectangle 7"/>
          <p:cNvSpPr/>
          <p:nvPr/>
        </p:nvSpPr>
        <p:spPr>
          <a:xfrm>
            <a:off x="75055" y="1350422"/>
            <a:ext cx="2907042" cy="1200329"/>
          </a:xfrm>
          <a:prstGeom prst="rect">
            <a:avLst/>
          </a:prstGeom>
        </p:spPr>
        <p:txBody>
          <a:bodyPr wrap="square">
            <a:spAutoFit/>
          </a:bodyPr>
          <a:lstStyle/>
          <a:p>
            <a:pPr algn="ctr"/>
            <a:r>
              <a:rPr lang="en-US" sz="2400" b="1" dirty="0">
                <a:latin typeface="Times New Roman" panose="02020603050405020304" pitchFamily="18" charset="0"/>
              </a:rPr>
              <a:t>Clients’ Security Fund Reference Materials</a:t>
            </a:r>
          </a:p>
        </p:txBody>
      </p:sp>
    </p:spTree>
    <p:extLst>
      <p:ext uri="{BB962C8B-B14F-4D97-AF65-F5344CB8AC3E}">
        <p14:creationId xmlns:p14="http://schemas.microsoft.com/office/powerpoint/2010/main" val="3491671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74723" y="766119"/>
            <a:ext cx="6310185" cy="5099221"/>
          </a:xfrm>
        </p:spPr>
        <p:txBody>
          <a:bodyPr>
            <a:normAutofit/>
          </a:bodyPr>
          <a:lstStyle/>
          <a:p>
            <a:pPr algn="l"/>
            <a:r>
              <a:rPr lang="en-US" sz="2000" b="1" dirty="0" err="1" smtClean="0">
                <a:solidFill>
                  <a:schemeClr val="accent1">
                    <a:lumMod val="75000"/>
                  </a:schemeClr>
                </a:solidFill>
                <a:latin typeface="Century Gothic" panose="020B0502020202020204" pitchFamily="34" charset="0"/>
              </a:rPr>
              <a:t>Egon</a:t>
            </a:r>
            <a:r>
              <a:rPr lang="en-US" sz="2000" b="1" dirty="0" smtClean="0">
                <a:solidFill>
                  <a:schemeClr val="accent1">
                    <a:lumMod val="75000"/>
                  </a:schemeClr>
                </a:solidFill>
                <a:latin typeface="Century Gothic" panose="020B0502020202020204" pitchFamily="34" charset="0"/>
              </a:rPr>
              <a:t>:	Don’t cross the streams.</a:t>
            </a:r>
            <a:br>
              <a:rPr lang="en-US" sz="2000" b="1" dirty="0" smtClean="0">
                <a:solidFill>
                  <a:schemeClr val="accent1">
                    <a:lumMod val="75000"/>
                  </a:schemeClr>
                </a:solidFill>
                <a:latin typeface="Century Gothic" panose="020B0502020202020204" pitchFamily="34" charset="0"/>
              </a:rPr>
            </a:br>
            <a:r>
              <a:rPr lang="en-US" sz="2000" b="1" dirty="0" smtClean="0">
                <a:solidFill>
                  <a:schemeClr val="accent1">
                    <a:lumMod val="75000"/>
                  </a:schemeClr>
                </a:solidFill>
                <a:latin typeface="Century Gothic" panose="020B0502020202020204" pitchFamily="34" charset="0"/>
              </a:rPr>
              <a:t/>
            </a:r>
            <a:br>
              <a:rPr lang="en-US" sz="2000" b="1" dirty="0" smtClean="0">
                <a:solidFill>
                  <a:schemeClr val="accent1">
                    <a:lumMod val="75000"/>
                  </a:schemeClr>
                </a:solidFill>
                <a:latin typeface="Century Gothic" panose="020B0502020202020204" pitchFamily="34" charset="0"/>
              </a:rPr>
            </a:br>
            <a:r>
              <a:rPr lang="en-US" sz="2000" b="1" dirty="0" smtClean="0">
                <a:solidFill>
                  <a:schemeClr val="accent1">
                    <a:lumMod val="75000"/>
                  </a:schemeClr>
                </a:solidFill>
                <a:latin typeface="Century Gothic" panose="020B0502020202020204" pitchFamily="34" charset="0"/>
              </a:rPr>
              <a:t>Peter: 	Why?</a:t>
            </a:r>
            <a:br>
              <a:rPr lang="en-US" sz="2000" b="1" dirty="0" smtClean="0">
                <a:solidFill>
                  <a:schemeClr val="accent1">
                    <a:lumMod val="75000"/>
                  </a:schemeClr>
                </a:solidFill>
                <a:latin typeface="Century Gothic" panose="020B0502020202020204" pitchFamily="34" charset="0"/>
              </a:rPr>
            </a:br>
            <a:r>
              <a:rPr lang="en-US" sz="2000" b="1" dirty="0" smtClean="0">
                <a:solidFill>
                  <a:schemeClr val="accent1">
                    <a:lumMod val="75000"/>
                  </a:schemeClr>
                </a:solidFill>
                <a:latin typeface="Century Gothic" panose="020B0502020202020204" pitchFamily="34" charset="0"/>
              </a:rPr>
              <a:t/>
            </a:r>
            <a:br>
              <a:rPr lang="en-US" sz="2000" b="1" dirty="0" smtClean="0">
                <a:solidFill>
                  <a:schemeClr val="accent1">
                    <a:lumMod val="75000"/>
                  </a:schemeClr>
                </a:solidFill>
                <a:latin typeface="Century Gothic" panose="020B0502020202020204" pitchFamily="34" charset="0"/>
              </a:rPr>
            </a:br>
            <a:r>
              <a:rPr lang="en-US" sz="2000" b="1" dirty="0" err="1" smtClean="0">
                <a:solidFill>
                  <a:schemeClr val="accent1">
                    <a:lumMod val="75000"/>
                  </a:schemeClr>
                </a:solidFill>
                <a:latin typeface="Century Gothic" panose="020B0502020202020204" pitchFamily="34" charset="0"/>
              </a:rPr>
              <a:t>Egon</a:t>
            </a:r>
            <a:r>
              <a:rPr lang="en-US" sz="2000" b="1" dirty="0" smtClean="0">
                <a:solidFill>
                  <a:schemeClr val="accent1">
                    <a:lumMod val="75000"/>
                  </a:schemeClr>
                </a:solidFill>
                <a:latin typeface="Century Gothic" panose="020B0502020202020204" pitchFamily="34" charset="0"/>
              </a:rPr>
              <a:t>: 	It would be bad.</a:t>
            </a:r>
            <a:br>
              <a:rPr lang="en-US" sz="2000" b="1" dirty="0" smtClean="0">
                <a:solidFill>
                  <a:schemeClr val="accent1">
                    <a:lumMod val="75000"/>
                  </a:schemeClr>
                </a:solidFill>
                <a:latin typeface="Century Gothic" panose="020B0502020202020204" pitchFamily="34" charset="0"/>
              </a:rPr>
            </a:br>
            <a:r>
              <a:rPr lang="en-US" sz="2000" b="1" dirty="0" smtClean="0">
                <a:solidFill>
                  <a:schemeClr val="accent1">
                    <a:lumMod val="75000"/>
                  </a:schemeClr>
                </a:solidFill>
                <a:latin typeface="Century Gothic" panose="020B0502020202020204" pitchFamily="34" charset="0"/>
              </a:rPr>
              <a:t/>
            </a:r>
            <a:br>
              <a:rPr lang="en-US" sz="2000" b="1" dirty="0" smtClean="0">
                <a:solidFill>
                  <a:schemeClr val="accent1">
                    <a:lumMod val="75000"/>
                  </a:schemeClr>
                </a:solidFill>
                <a:latin typeface="Century Gothic" panose="020B0502020202020204" pitchFamily="34" charset="0"/>
              </a:rPr>
            </a:br>
            <a:r>
              <a:rPr lang="en-US" sz="2000" b="1" dirty="0" smtClean="0">
                <a:solidFill>
                  <a:schemeClr val="accent1">
                    <a:lumMod val="75000"/>
                  </a:schemeClr>
                </a:solidFill>
                <a:latin typeface="Century Gothic" panose="020B0502020202020204" pitchFamily="34" charset="0"/>
              </a:rPr>
              <a:t>Peter: 	I’m fuzzy on the whole good/bad thing. 	What do you mean “bad”?</a:t>
            </a:r>
            <a:br>
              <a:rPr lang="en-US" sz="2000" b="1" dirty="0" smtClean="0">
                <a:solidFill>
                  <a:schemeClr val="accent1">
                    <a:lumMod val="75000"/>
                  </a:schemeClr>
                </a:solidFill>
                <a:latin typeface="Century Gothic" panose="020B0502020202020204" pitchFamily="34" charset="0"/>
              </a:rPr>
            </a:br>
            <a:r>
              <a:rPr lang="en-US" sz="2000" b="1" dirty="0" smtClean="0">
                <a:solidFill>
                  <a:schemeClr val="accent1">
                    <a:lumMod val="75000"/>
                  </a:schemeClr>
                </a:solidFill>
                <a:latin typeface="Century Gothic" panose="020B0502020202020204" pitchFamily="34" charset="0"/>
              </a:rPr>
              <a:t/>
            </a:r>
            <a:br>
              <a:rPr lang="en-US" sz="2000" b="1" dirty="0" smtClean="0">
                <a:solidFill>
                  <a:schemeClr val="accent1">
                    <a:lumMod val="75000"/>
                  </a:schemeClr>
                </a:solidFill>
                <a:latin typeface="Century Gothic" panose="020B0502020202020204" pitchFamily="34" charset="0"/>
              </a:rPr>
            </a:br>
            <a:r>
              <a:rPr lang="en-US" sz="2000" b="1" dirty="0" err="1" smtClean="0">
                <a:solidFill>
                  <a:schemeClr val="accent1">
                    <a:lumMod val="75000"/>
                  </a:schemeClr>
                </a:solidFill>
                <a:latin typeface="Century Gothic" panose="020B0502020202020204" pitchFamily="34" charset="0"/>
              </a:rPr>
              <a:t>Egon</a:t>
            </a:r>
            <a:r>
              <a:rPr lang="en-US" sz="2000" b="1" dirty="0" smtClean="0">
                <a:solidFill>
                  <a:schemeClr val="accent1">
                    <a:lumMod val="75000"/>
                  </a:schemeClr>
                </a:solidFill>
                <a:latin typeface="Century Gothic" panose="020B0502020202020204" pitchFamily="34" charset="0"/>
              </a:rPr>
              <a:t>: 	Try to imagine all life as you know it 	stopping instantaneously and every 	molecule in your body exploding at the 	speed of light.</a:t>
            </a:r>
            <a:br>
              <a:rPr lang="en-US" sz="2000" b="1" dirty="0" smtClean="0">
                <a:solidFill>
                  <a:schemeClr val="accent1">
                    <a:lumMod val="75000"/>
                  </a:schemeClr>
                </a:solidFill>
                <a:latin typeface="Century Gothic" panose="020B0502020202020204" pitchFamily="34" charset="0"/>
              </a:rPr>
            </a:br>
            <a:r>
              <a:rPr lang="en-US" sz="2000" b="1" dirty="0" smtClean="0">
                <a:solidFill>
                  <a:schemeClr val="accent1">
                    <a:lumMod val="75000"/>
                  </a:schemeClr>
                </a:solidFill>
                <a:latin typeface="Century Gothic" panose="020B0502020202020204" pitchFamily="34" charset="0"/>
              </a:rPr>
              <a:t/>
            </a:r>
            <a:br>
              <a:rPr lang="en-US" sz="2000" b="1" dirty="0" smtClean="0">
                <a:solidFill>
                  <a:schemeClr val="accent1">
                    <a:lumMod val="75000"/>
                  </a:schemeClr>
                </a:solidFill>
                <a:latin typeface="Century Gothic" panose="020B0502020202020204" pitchFamily="34" charset="0"/>
              </a:rPr>
            </a:br>
            <a:r>
              <a:rPr lang="en-US" sz="2000" b="1" dirty="0" smtClean="0">
                <a:solidFill>
                  <a:schemeClr val="accent1">
                    <a:lumMod val="75000"/>
                  </a:schemeClr>
                </a:solidFill>
                <a:latin typeface="Century Gothic" panose="020B0502020202020204" pitchFamily="34" charset="0"/>
              </a:rPr>
              <a:t>Raymond: Total protonic reversal.</a:t>
            </a:r>
            <a:br>
              <a:rPr lang="en-US" sz="2000" b="1" dirty="0" smtClean="0">
                <a:solidFill>
                  <a:schemeClr val="accent1">
                    <a:lumMod val="75000"/>
                  </a:schemeClr>
                </a:solidFill>
                <a:latin typeface="Century Gothic" panose="020B0502020202020204" pitchFamily="34" charset="0"/>
              </a:rPr>
            </a:br>
            <a:r>
              <a:rPr lang="en-US" sz="2000" b="1" dirty="0" smtClean="0">
                <a:solidFill>
                  <a:schemeClr val="accent1">
                    <a:lumMod val="75000"/>
                  </a:schemeClr>
                </a:solidFill>
                <a:latin typeface="Century Gothic" panose="020B0502020202020204" pitchFamily="34" charset="0"/>
              </a:rPr>
              <a:t/>
            </a:r>
            <a:br>
              <a:rPr lang="en-US" sz="2000" b="1" dirty="0" smtClean="0">
                <a:solidFill>
                  <a:schemeClr val="accent1">
                    <a:lumMod val="75000"/>
                  </a:schemeClr>
                </a:solidFill>
                <a:latin typeface="Century Gothic" panose="020B0502020202020204" pitchFamily="34" charset="0"/>
              </a:rPr>
            </a:br>
            <a:r>
              <a:rPr lang="en-US" sz="2000" b="1" dirty="0" smtClean="0">
                <a:solidFill>
                  <a:schemeClr val="accent1">
                    <a:lumMod val="75000"/>
                  </a:schemeClr>
                </a:solidFill>
                <a:latin typeface="Century Gothic" panose="020B0502020202020204" pitchFamily="34" charset="0"/>
              </a:rPr>
              <a:t>Peter: 	That’s bad. Okay. Alright, important safety 	tip, thanks </a:t>
            </a:r>
            <a:r>
              <a:rPr lang="en-US" sz="2000" b="1" dirty="0" err="1" smtClean="0">
                <a:solidFill>
                  <a:schemeClr val="accent1">
                    <a:lumMod val="75000"/>
                  </a:schemeClr>
                </a:solidFill>
                <a:latin typeface="Century Gothic" panose="020B0502020202020204" pitchFamily="34" charset="0"/>
              </a:rPr>
              <a:t>Egon</a:t>
            </a:r>
            <a:r>
              <a:rPr lang="en-US" sz="2000" b="1" dirty="0">
                <a:solidFill>
                  <a:schemeClr val="accent1">
                    <a:lumMod val="75000"/>
                  </a:schemeClr>
                </a:solidFill>
                <a:latin typeface="Century Gothic" panose="020B0502020202020204" pitchFamily="34" charset="0"/>
              </a:rPr>
              <a:t>.</a:t>
            </a:r>
          </a:p>
        </p:txBody>
      </p:sp>
      <p:pic>
        <p:nvPicPr>
          <p:cNvPr id="4" name="Picture 3"/>
          <p:cNvPicPr>
            <a:picLocks noChangeAspect="1"/>
          </p:cNvPicPr>
          <p:nvPr/>
        </p:nvPicPr>
        <p:blipFill>
          <a:blip r:embed="rId2"/>
          <a:stretch>
            <a:fillRect/>
          </a:stretch>
        </p:blipFill>
        <p:spPr>
          <a:xfrm>
            <a:off x="701754" y="836750"/>
            <a:ext cx="4331562" cy="5069780"/>
          </a:xfrm>
          <a:prstGeom prst="rect">
            <a:avLst/>
          </a:prstGeom>
        </p:spPr>
      </p:pic>
      <p:sp>
        <p:nvSpPr>
          <p:cNvPr id="5" name="TextBox 4"/>
          <p:cNvSpPr txBox="1"/>
          <p:nvPr/>
        </p:nvSpPr>
        <p:spPr>
          <a:xfrm>
            <a:off x="296563" y="5890054"/>
            <a:ext cx="11656540" cy="707886"/>
          </a:xfrm>
          <a:prstGeom prst="rect">
            <a:avLst/>
          </a:prstGeom>
          <a:noFill/>
        </p:spPr>
        <p:txBody>
          <a:bodyPr wrap="square" rtlCol="0">
            <a:spAutoFit/>
          </a:bodyPr>
          <a:lstStyle/>
          <a:p>
            <a:r>
              <a:rPr lang="en-US" sz="4000" b="1" dirty="0" smtClean="0">
                <a:solidFill>
                  <a:srgbClr val="FF0000"/>
                </a:solidFill>
              </a:rPr>
              <a:t>But in Client Protection – It’s </a:t>
            </a:r>
            <a:r>
              <a:rPr lang="en-US" sz="4000" b="1" u="sng" dirty="0" smtClean="0">
                <a:solidFill>
                  <a:srgbClr val="FF0000"/>
                </a:solidFill>
              </a:rPr>
              <a:t>OK</a:t>
            </a:r>
            <a:r>
              <a:rPr lang="en-US" sz="4000" b="1" dirty="0" smtClean="0">
                <a:solidFill>
                  <a:srgbClr val="FF0000"/>
                </a:solidFill>
              </a:rPr>
              <a:t> to cross the streams!</a:t>
            </a:r>
            <a:endParaRPr lang="en-US" sz="4000" b="1" dirty="0">
              <a:solidFill>
                <a:srgbClr val="FF0000"/>
              </a:solidFill>
            </a:endParaRPr>
          </a:p>
        </p:txBody>
      </p:sp>
      <p:sp>
        <p:nvSpPr>
          <p:cNvPr id="6" name="TextBox 5"/>
          <p:cNvSpPr txBox="1"/>
          <p:nvPr/>
        </p:nvSpPr>
        <p:spPr>
          <a:xfrm>
            <a:off x="448963" y="102990"/>
            <a:ext cx="11656540" cy="707886"/>
          </a:xfrm>
          <a:prstGeom prst="rect">
            <a:avLst/>
          </a:prstGeom>
          <a:noFill/>
        </p:spPr>
        <p:txBody>
          <a:bodyPr wrap="square" rtlCol="0">
            <a:spAutoFit/>
          </a:bodyPr>
          <a:lstStyle/>
          <a:p>
            <a:r>
              <a:rPr lang="en-US" sz="4000" b="1" u="sng" dirty="0" smtClean="0">
                <a:solidFill>
                  <a:schemeClr val="accent2">
                    <a:lumMod val="75000"/>
                  </a:schemeClr>
                </a:solidFill>
              </a:rPr>
              <a:t>We all remember this good advice:</a:t>
            </a:r>
            <a:endParaRPr lang="en-US" sz="4000" b="1" u="sng" dirty="0">
              <a:solidFill>
                <a:schemeClr val="accent2">
                  <a:lumMod val="75000"/>
                </a:schemeClr>
              </a:solidFill>
            </a:endParaRPr>
          </a:p>
        </p:txBody>
      </p:sp>
    </p:spTree>
    <p:extLst>
      <p:ext uri="{BB962C8B-B14F-4D97-AF65-F5344CB8AC3E}">
        <p14:creationId xmlns:p14="http://schemas.microsoft.com/office/powerpoint/2010/main" val="3056012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243" y="252198"/>
            <a:ext cx="10515600" cy="1065856"/>
          </a:xfrm>
        </p:spPr>
        <p:txBody>
          <a:bodyPr>
            <a:normAutofit fontScale="85000" lnSpcReduction="10000"/>
          </a:bodyPr>
          <a:lstStyle/>
          <a:p>
            <a:pPr marL="0" indent="0" algn="ctr">
              <a:buNone/>
            </a:pPr>
            <a:r>
              <a:rPr lang="en-US" sz="6000" b="1" dirty="0" smtClean="0">
                <a:latin typeface="Arial" panose="020B0604020202020204" pitchFamily="34" charset="0"/>
                <a:cs typeface="Arial" panose="020B0604020202020204" pitchFamily="34" charset="0"/>
              </a:rPr>
              <a:t>Unclaimed/Missing Client Funds</a:t>
            </a:r>
            <a:endParaRPr lang="en-US" sz="60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3181350" y="1318054"/>
            <a:ext cx="5829300" cy="5829300"/>
          </a:xfrm>
          <a:prstGeom prst="rect">
            <a:avLst/>
          </a:prstGeom>
        </p:spPr>
      </p:pic>
    </p:spTree>
    <p:extLst>
      <p:ext uri="{BB962C8B-B14F-4D97-AF65-F5344CB8AC3E}">
        <p14:creationId xmlns:p14="http://schemas.microsoft.com/office/powerpoint/2010/main" val="483949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663"/>
            <a:ext cx="10515600" cy="990472"/>
          </a:xfrm>
        </p:spPr>
        <p:txBody>
          <a:bodyPr/>
          <a:lstStyle/>
          <a:p>
            <a:pPr algn="ctr"/>
            <a:r>
              <a:rPr lang="en-US" b="1" u="sng" dirty="0" smtClean="0"/>
              <a:t>Missing Client/Deceased Attorney Escrow</a:t>
            </a:r>
            <a:endParaRPr lang="en-US" b="1" u="sng" dirty="0"/>
          </a:p>
        </p:txBody>
      </p:sp>
      <p:sp>
        <p:nvSpPr>
          <p:cNvPr id="3" name="Content Placeholder 2"/>
          <p:cNvSpPr>
            <a:spLocks noGrp="1"/>
          </p:cNvSpPr>
          <p:nvPr>
            <p:ph idx="1"/>
          </p:nvPr>
        </p:nvSpPr>
        <p:spPr>
          <a:xfrm>
            <a:off x="599302" y="1048135"/>
            <a:ext cx="7070124" cy="5769662"/>
          </a:xfrm>
        </p:spPr>
        <p:txBody>
          <a:bodyPr>
            <a:normAutofit fontScale="77500" lnSpcReduction="20000"/>
          </a:bodyPr>
          <a:lstStyle/>
          <a:p>
            <a:pPr marL="0" indent="0">
              <a:buNone/>
            </a:pPr>
            <a:r>
              <a:rPr lang="en-US" u="sng" dirty="0"/>
              <a:t>Abandoned Property Laws </a:t>
            </a:r>
            <a:r>
              <a:rPr lang="en-US" dirty="0"/>
              <a:t>- know your </a:t>
            </a:r>
            <a:r>
              <a:rPr lang="en-US" dirty="0" smtClean="0"/>
              <a:t>State.</a:t>
            </a:r>
            <a:endParaRPr lang="en-US" dirty="0"/>
          </a:p>
          <a:p>
            <a:pPr marL="0" indent="0">
              <a:buNone/>
            </a:pPr>
            <a:r>
              <a:rPr lang="en-US" dirty="0" smtClean="0"/>
              <a:t>Voluntary Disposition of Abandoned Property</a:t>
            </a:r>
          </a:p>
          <a:p>
            <a:pPr marL="0" indent="0">
              <a:buNone/>
            </a:pPr>
            <a:r>
              <a:rPr lang="en-US" dirty="0" smtClean="0"/>
              <a:t>NY </a:t>
            </a:r>
            <a:r>
              <a:rPr lang="en-US" dirty="0"/>
              <a:t>Legislative History - 1994</a:t>
            </a:r>
          </a:p>
          <a:p>
            <a:pPr marL="0" indent="0">
              <a:buNone/>
            </a:pPr>
            <a:r>
              <a:rPr lang="en-US" dirty="0" smtClean="0"/>
              <a:t>NYS </a:t>
            </a:r>
            <a:r>
              <a:rPr lang="en-US" dirty="0"/>
              <a:t>OSC </a:t>
            </a:r>
            <a:r>
              <a:rPr lang="en-US" dirty="0" smtClean="0"/>
              <a:t>Opinion (1995)</a:t>
            </a:r>
            <a:r>
              <a:rPr lang="en-US" dirty="0"/>
              <a:t> </a:t>
            </a:r>
            <a:endParaRPr lang="en-US" dirty="0" smtClean="0"/>
          </a:p>
          <a:p>
            <a:pPr marL="0" indent="0">
              <a:buNone/>
            </a:pPr>
            <a:r>
              <a:rPr lang="en-US" dirty="0" smtClean="0"/>
              <a:t>Applies </a:t>
            </a:r>
            <a:r>
              <a:rPr lang="en-US" dirty="0"/>
              <a:t>in the absence of another statute/rule.</a:t>
            </a:r>
          </a:p>
          <a:p>
            <a:pPr marL="0" indent="0">
              <a:buNone/>
            </a:pPr>
            <a:endParaRPr lang="en-US" dirty="0" smtClean="0"/>
          </a:p>
          <a:p>
            <a:pPr marL="0" indent="0">
              <a:buNone/>
            </a:pPr>
            <a:endParaRPr lang="en-US" dirty="0"/>
          </a:p>
          <a:p>
            <a:pPr marL="0" indent="0">
              <a:buNone/>
            </a:pPr>
            <a:r>
              <a:rPr lang="en-US" u="sng" dirty="0" smtClean="0"/>
              <a:t>Mechanics</a:t>
            </a:r>
            <a:endParaRPr lang="en-US" u="sng" dirty="0"/>
          </a:p>
          <a:p>
            <a:pPr marL="0" indent="0">
              <a:buNone/>
            </a:pPr>
            <a:r>
              <a:rPr lang="en-US" dirty="0" smtClean="0"/>
              <a:t>	Copy </a:t>
            </a:r>
            <a:r>
              <a:rPr lang="en-US" dirty="0"/>
              <a:t>of rules (22 NYCRR Rule1.15(f),(g))</a:t>
            </a:r>
          </a:p>
          <a:p>
            <a:pPr marL="0" indent="0">
              <a:buNone/>
            </a:pPr>
            <a:r>
              <a:rPr lang="en-US" dirty="0" smtClean="0"/>
              <a:t>	Policy </a:t>
            </a:r>
            <a:r>
              <a:rPr lang="en-US" dirty="0"/>
              <a:t>on deposits under $1,000.</a:t>
            </a:r>
          </a:p>
          <a:p>
            <a:pPr marL="0" indent="0">
              <a:buNone/>
            </a:pPr>
            <a:r>
              <a:rPr lang="en-US" dirty="0" smtClean="0"/>
              <a:t>	Sample </a:t>
            </a:r>
            <a:r>
              <a:rPr lang="en-US" dirty="0"/>
              <a:t>Pleadings </a:t>
            </a:r>
            <a:r>
              <a:rPr lang="en-US" dirty="0" smtClean="0"/>
              <a:t>– </a:t>
            </a:r>
            <a:r>
              <a:rPr lang="en-US" dirty="0" smtClean="0">
                <a:hlinkClick r:id="rId2"/>
              </a:rPr>
              <a:t>www.nylawfund.org</a:t>
            </a:r>
            <a:endParaRPr lang="en-US" dirty="0"/>
          </a:p>
          <a:p>
            <a:pPr marL="0" indent="0">
              <a:buNone/>
            </a:pPr>
            <a:r>
              <a:rPr lang="en-US" dirty="0" smtClean="0"/>
              <a:t>	Costs can be recovered from the Escrow.</a:t>
            </a:r>
            <a:endParaRPr lang="en-US" dirty="0"/>
          </a:p>
          <a:p>
            <a:pPr marL="0" indent="0">
              <a:buNone/>
            </a:pPr>
            <a:endParaRPr lang="en-US" dirty="0" smtClean="0"/>
          </a:p>
          <a:p>
            <a:pPr marL="0" indent="0">
              <a:buNone/>
            </a:pPr>
            <a:r>
              <a:rPr lang="en-US" dirty="0" smtClean="0"/>
              <a:t>Safe </a:t>
            </a:r>
            <a:r>
              <a:rPr lang="en-US" dirty="0"/>
              <a:t>Harbor </a:t>
            </a:r>
            <a:r>
              <a:rPr lang="en-US" dirty="0" smtClean="0"/>
              <a:t>Rule</a:t>
            </a:r>
          </a:p>
          <a:p>
            <a:pPr marL="0" indent="0">
              <a:buNone/>
            </a:pPr>
            <a:endParaRPr lang="en-US" dirty="0" smtClean="0"/>
          </a:p>
          <a:p>
            <a:pPr marL="0" indent="0">
              <a:buNone/>
            </a:pPr>
            <a:r>
              <a:rPr lang="en-US" i="1" dirty="0" smtClean="0"/>
              <a:t>De </a:t>
            </a:r>
            <a:r>
              <a:rPr lang="en-US" i="1" dirty="0" err="1"/>
              <a:t>minimis</a:t>
            </a:r>
            <a:r>
              <a:rPr lang="en-US" i="1" dirty="0"/>
              <a:t> </a:t>
            </a:r>
            <a:r>
              <a:rPr lang="en-US" dirty="0"/>
              <a:t>Deceased Attorney Deposits - </a:t>
            </a:r>
            <a:r>
              <a:rPr lang="en-US" dirty="0" smtClean="0"/>
              <a:t>Letter</a:t>
            </a:r>
            <a:endParaRPr lang="en-US" dirty="0"/>
          </a:p>
        </p:txBody>
      </p:sp>
      <p:pic>
        <p:nvPicPr>
          <p:cNvPr id="4" name="Picture 3"/>
          <p:cNvPicPr>
            <a:picLocks noChangeAspect="1"/>
          </p:cNvPicPr>
          <p:nvPr/>
        </p:nvPicPr>
        <p:blipFill>
          <a:blip r:embed="rId3"/>
          <a:stretch>
            <a:fillRect/>
          </a:stretch>
        </p:blipFill>
        <p:spPr>
          <a:xfrm>
            <a:off x="7294606" y="897948"/>
            <a:ext cx="3946566" cy="5919849"/>
          </a:xfrm>
          <a:prstGeom prst="rect">
            <a:avLst/>
          </a:prstGeom>
        </p:spPr>
      </p:pic>
    </p:spTree>
    <p:extLst>
      <p:ext uri="{BB962C8B-B14F-4D97-AF65-F5344CB8AC3E}">
        <p14:creationId xmlns:p14="http://schemas.microsoft.com/office/powerpoint/2010/main" val="3162205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738" r="7283"/>
          <a:stretch/>
        </p:blipFill>
        <p:spPr>
          <a:xfrm>
            <a:off x="65900" y="1037971"/>
            <a:ext cx="5881815" cy="4782064"/>
          </a:xfrm>
          <a:prstGeom prst="rect">
            <a:avLst/>
          </a:prstGeom>
        </p:spPr>
      </p:pic>
      <p:pic>
        <p:nvPicPr>
          <p:cNvPr id="5" name="Picture 4"/>
          <p:cNvPicPr>
            <a:picLocks noChangeAspect="1"/>
          </p:cNvPicPr>
          <p:nvPr/>
        </p:nvPicPr>
        <p:blipFill>
          <a:blip r:embed="rId3"/>
          <a:stretch>
            <a:fillRect/>
          </a:stretch>
        </p:blipFill>
        <p:spPr>
          <a:xfrm>
            <a:off x="6343137" y="148281"/>
            <a:ext cx="5371068" cy="6532607"/>
          </a:xfrm>
          <a:prstGeom prst="rect">
            <a:avLst/>
          </a:prstGeom>
        </p:spPr>
      </p:pic>
      <p:sp>
        <p:nvSpPr>
          <p:cNvPr id="6" name="Title 1"/>
          <p:cNvSpPr>
            <a:spLocks noGrp="1"/>
          </p:cNvSpPr>
          <p:nvPr>
            <p:ph type="title"/>
          </p:nvPr>
        </p:nvSpPr>
        <p:spPr>
          <a:xfrm>
            <a:off x="65900" y="16476"/>
            <a:ext cx="6030100" cy="939115"/>
          </a:xfrm>
        </p:spPr>
        <p:txBody>
          <a:bodyPr/>
          <a:lstStyle/>
          <a:p>
            <a:pPr algn="ctr"/>
            <a:r>
              <a:rPr lang="en-US" b="1" i="1" u="sng" dirty="0" smtClean="0"/>
              <a:t>Review Your State’s APL</a:t>
            </a:r>
            <a:endParaRPr lang="en-US" b="1" u="sng" dirty="0"/>
          </a:p>
        </p:txBody>
      </p:sp>
    </p:spTree>
    <p:extLst>
      <p:ext uri="{BB962C8B-B14F-4D97-AF65-F5344CB8AC3E}">
        <p14:creationId xmlns:p14="http://schemas.microsoft.com/office/powerpoint/2010/main" val="1221432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503086" y="90618"/>
            <a:ext cx="5565327" cy="6622324"/>
          </a:xfrm>
          <a:prstGeom prst="rect">
            <a:avLst/>
          </a:prstGeom>
        </p:spPr>
      </p:pic>
      <p:sp>
        <p:nvSpPr>
          <p:cNvPr id="3" name="Content Placeholder 2"/>
          <p:cNvSpPr txBox="1">
            <a:spLocks/>
          </p:cNvSpPr>
          <p:nvPr/>
        </p:nvSpPr>
        <p:spPr>
          <a:xfrm>
            <a:off x="378941" y="2394040"/>
            <a:ext cx="5552303" cy="26392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In 1995, the NYS Comptroller’s Office provided an opinion letter which determined that Court rules, not the Abandoned Property Law, governed the disposition of unclaimed funds in attorney trust accounts.</a:t>
            </a:r>
            <a:endParaRPr lang="en-US" dirty="0"/>
          </a:p>
        </p:txBody>
      </p:sp>
    </p:spTree>
    <p:extLst>
      <p:ext uri="{BB962C8B-B14F-4D97-AF65-F5344CB8AC3E}">
        <p14:creationId xmlns:p14="http://schemas.microsoft.com/office/powerpoint/2010/main" val="4091359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0703" y="296563"/>
            <a:ext cx="11541211" cy="6293708"/>
          </a:xfrm>
          <a:prstGeom prst="rect">
            <a:avLst/>
          </a:prstGeom>
        </p:spPr>
      </p:pic>
    </p:spTree>
    <p:extLst>
      <p:ext uri="{BB962C8B-B14F-4D97-AF65-F5344CB8AC3E}">
        <p14:creationId xmlns:p14="http://schemas.microsoft.com/office/powerpoint/2010/main" val="390338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37750" y="906700"/>
            <a:ext cx="5700585" cy="6001643"/>
          </a:xfrm>
          <a:prstGeom prst="rect">
            <a:avLst/>
          </a:prstGeom>
        </p:spPr>
        <p:txBody>
          <a:bodyPr wrap="square">
            <a:spAutoFit/>
          </a:bodyPr>
          <a:lstStyle/>
          <a:p>
            <a:r>
              <a:rPr lang="en-US" sz="1600" dirty="0"/>
              <a:t>7200.4 Powers of trustees. In the exercise of the authority granted the trustees, the trustees have the power to:</a:t>
            </a:r>
          </a:p>
          <a:p>
            <a:r>
              <a:rPr lang="en-US" sz="1600" dirty="0"/>
              <a:t>	</a:t>
            </a:r>
          </a:p>
          <a:p>
            <a:r>
              <a:rPr lang="en-US" sz="1600" dirty="0"/>
              <a:t>(a) receive, hold, manage and distribute 50 per centum of the monies collected pursuant to the provisions of section 468-a of the Judiciary Law and such other monies as may be credited or otherwise transferred from any other fund or source, pursuant to law, including voluntary contributions together with any interest accrued thereon.  All deposits of such revenues not otherwise required for the payment of claims shall be secured and invested as required by the provisions of section 97-t of the State Finance Law. </a:t>
            </a:r>
            <a:r>
              <a:rPr lang="en-US" sz="1600" b="1" dirty="0"/>
              <a:t>For purposes of this subdivision, monies "transferred from any other fund or source" shall include monies paid to the Lawyers' Fund for Client Protection pursuant to Rules 1.15 (f) and 1.15 (g) of the Rules of Professional Conduct (22 NYCRR Part 1200)</a:t>
            </a:r>
            <a:r>
              <a:rPr lang="en-US" sz="1600" dirty="0"/>
              <a:t>, including earned interest, except that such monies shall not be available for use by the Lawyers' Fund unless the Fund is unable to ascertain the identify of the person or persons entitled to such monies or, during the five years following payment of such monies to the Fund, the Fund has been unable to locate that person or persons, and no valid claim has otherwise been made upon such monies.  </a:t>
            </a:r>
            <a:r>
              <a:rPr lang="en-US" sz="1600" b="1" dirty="0"/>
              <a:t>The Lawyers' Fund's use of such monies shall not extinguish a future valid claim to such monies by persons entitled thereto</a:t>
            </a:r>
            <a:r>
              <a:rPr lang="en-US" sz="1600" dirty="0"/>
              <a:t>;</a:t>
            </a:r>
          </a:p>
        </p:txBody>
      </p:sp>
      <p:sp>
        <p:nvSpPr>
          <p:cNvPr id="8" name="Title 1"/>
          <p:cNvSpPr>
            <a:spLocks noGrp="1"/>
          </p:cNvSpPr>
          <p:nvPr>
            <p:ph type="title"/>
          </p:nvPr>
        </p:nvSpPr>
        <p:spPr>
          <a:xfrm>
            <a:off x="0" y="0"/>
            <a:ext cx="2454876" cy="939115"/>
          </a:xfrm>
        </p:spPr>
        <p:txBody>
          <a:bodyPr>
            <a:normAutofit/>
          </a:bodyPr>
          <a:lstStyle/>
          <a:p>
            <a:pPr algn="ctr"/>
            <a:r>
              <a:rPr lang="en-US" b="1" u="sng" dirty="0" smtClean="0"/>
              <a:t>In 2017:</a:t>
            </a:r>
            <a:endParaRPr lang="en-US" b="1" u="sng" dirty="0"/>
          </a:p>
        </p:txBody>
      </p:sp>
      <p:pic>
        <p:nvPicPr>
          <p:cNvPr id="3" name="Picture 2"/>
          <p:cNvPicPr>
            <a:picLocks noChangeAspect="1"/>
          </p:cNvPicPr>
          <p:nvPr/>
        </p:nvPicPr>
        <p:blipFill>
          <a:blip r:embed="rId2"/>
          <a:stretch>
            <a:fillRect/>
          </a:stretch>
        </p:blipFill>
        <p:spPr>
          <a:xfrm>
            <a:off x="6376085" y="95208"/>
            <a:ext cx="5329881" cy="6762792"/>
          </a:xfrm>
          <a:prstGeom prst="rect">
            <a:avLst/>
          </a:prstGeom>
        </p:spPr>
      </p:pic>
    </p:spTree>
    <p:extLst>
      <p:ext uri="{BB962C8B-B14F-4D97-AF65-F5344CB8AC3E}">
        <p14:creationId xmlns:p14="http://schemas.microsoft.com/office/powerpoint/2010/main" val="2151615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5371"/>
            <a:ext cx="10515600" cy="883380"/>
          </a:xfrm>
        </p:spPr>
        <p:txBody>
          <a:bodyPr/>
          <a:lstStyle/>
          <a:p>
            <a:pPr algn="ctr"/>
            <a:r>
              <a:rPr lang="en-US" b="1" u="sng" dirty="0" smtClean="0"/>
              <a:t>Missing Client/Deceased Attorney Escrow</a:t>
            </a:r>
            <a:endParaRPr lang="en-US" b="1" u="sng" dirty="0"/>
          </a:p>
        </p:txBody>
      </p:sp>
      <p:sp>
        <p:nvSpPr>
          <p:cNvPr id="3" name="Content Placeholder 2"/>
          <p:cNvSpPr>
            <a:spLocks noGrp="1"/>
          </p:cNvSpPr>
          <p:nvPr>
            <p:ph idx="1"/>
          </p:nvPr>
        </p:nvSpPr>
        <p:spPr>
          <a:xfrm>
            <a:off x="280087" y="1046205"/>
            <a:ext cx="5626443" cy="5708821"/>
          </a:xfrm>
        </p:spPr>
        <p:txBody>
          <a:bodyPr>
            <a:noAutofit/>
          </a:bodyPr>
          <a:lstStyle/>
          <a:p>
            <a:pPr marL="0" indent="0">
              <a:buNone/>
            </a:pPr>
            <a:r>
              <a:rPr lang="en-US" sz="2000" u="sng" dirty="0" smtClean="0"/>
              <a:t>Intake </a:t>
            </a:r>
            <a:r>
              <a:rPr lang="en-US" sz="2000" u="sng" dirty="0"/>
              <a:t>Protocol</a:t>
            </a:r>
          </a:p>
          <a:p>
            <a:pPr marL="0" indent="0">
              <a:buNone/>
            </a:pPr>
            <a:r>
              <a:rPr lang="en-US" sz="2000" dirty="0" smtClean="0"/>
              <a:t>Deposited </a:t>
            </a:r>
            <a:r>
              <a:rPr lang="en-US" sz="2000" dirty="0"/>
              <a:t>in SEPARATE interest-bearing trust </a:t>
            </a:r>
            <a:r>
              <a:rPr lang="en-US" sz="2000" dirty="0" smtClean="0"/>
              <a:t>account.</a:t>
            </a:r>
            <a:endParaRPr lang="en-US" sz="2000" dirty="0"/>
          </a:p>
          <a:p>
            <a:pPr marL="0" indent="0">
              <a:buNone/>
            </a:pPr>
            <a:r>
              <a:rPr lang="en-US" sz="2000" dirty="0" smtClean="0"/>
              <a:t>Separate </a:t>
            </a:r>
            <a:r>
              <a:rPr lang="en-US" sz="2000" dirty="0"/>
              <a:t>from the Fund’s reimbursement program</a:t>
            </a:r>
            <a:r>
              <a:rPr lang="en-US" sz="2000" dirty="0" smtClean="0"/>
              <a:t>.</a:t>
            </a:r>
          </a:p>
          <a:p>
            <a:pPr marL="0" indent="0">
              <a:buNone/>
            </a:pPr>
            <a:r>
              <a:rPr lang="en-US" sz="2000" dirty="0" smtClean="0"/>
              <a:t>Each </a:t>
            </a:r>
            <a:r>
              <a:rPr lang="en-US" sz="2000" dirty="0"/>
              <a:t>deposit is acknowledged/recorded in a </a:t>
            </a:r>
            <a:r>
              <a:rPr lang="en-US" sz="2000" dirty="0" smtClean="0"/>
              <a:t>unique database</a:t>
            </a:r>
            <a:r>
              <a:rPr lang="en-US" sz="2000" dirty="0"/>
              <a:t>.</a:t>
            </a:r>
          </a:p>
          <a:p>
            <a:pPr marL="0" indent="0">
              <a:buNone/>
            </a:pPr>
            <a:endParaRPr lang="en-US" sz="2000" u="sng" dirty="0" smtClean="0"/>
          </a:p>
          <a:p>
            <a:pPr marL="0" indent="0">
              <a:buNone/>
            </a:pPr>
            <a:r>
              <a:rPr lang="en-US" sz="2000" u="sng" dirty="0" smtClean="0"/>
              <a:t>Search </a:t>
            </a:r>
            <a:r>
              <a:rPr lang="en-US" sz="2000" u="sng" dirty="0"/>
              <a:t>Protocol</a:t>
            </a:r>
          </a:p>
          <a:p>
            <a:pPr marL="0" indent="0">
              <a:buNone/>
            </a:pPr>
            <a:r>
              <a:rPr lang="en-US" sz="2000" dirty="0" smtClean="0"/>
              <a:t>We </a:t>
            </a:r>
            <a:r>
              <a:rPr lang="en-US" sz="2000" dirty="0"/>
              <a:t>request last known address or other information on </a:t>
            </a:r>
            <a:r>
              <a:rPr lang="en-US" sz="2000" dirty="0" smtClean="0"/>
              <a:t>the beneficial owner.</a:t>
            </a:r>
            <a:endParaRPr lang="en-US" sz="2000" dirty="0"/>
          </a:p>
          <a:p>
            <a:pPr marL="0" indent="0">
              <a:buNone/>
            </a:pPr>
            <a:r>
              <a:rPr lang="en-US" sz="2000" dirty="0" smtClean="0"/>
              <a:t>We </a:t>
            </a:r>
            <a:r>
              <a:rPr lang="en-US" sz="2000" dirty="0"/>
              <a:t>use national databases to attempt to locate owner(s</a:t>
            </a:r>
            <a:r>
              <a:rPr lang="en-US" sz="2000" dirty="0" smtClean="0"/>
              <a:t>).</a:t>
            </a:r>
            <a:endParaRPr lang="en-US" sz="2000" dirty="0"/>
          </a:p>
          <a:p>
            <a:pPr marL="0" indent="0">
              <a:buNone/>
            </a:pPr>
            <a:r>
              <a:rPr lang="en-US" sz="2000" dirty="0" smtClean="0"/>
              <a:t>We </a:t>
            </a:r>
            <a:r>
              <a:rPr lang="en-US" sz="2000" dirty="0"/>
              <a:t>will write to beneficial owner with instructions on how </a:t>
            </a:r>
            <a:r>
              <a:rPr lang="en-US" sz="2000" dirty="0" smtClean="0"/>
              <a:t>to request </a:t>
            </a:r>
            <a:r>
              <a:rPr lang="en-US" sz="2000" dirty="0"/>
              <a:t>a refund.</a:t>
            </a:r>
          </a:p>
          <a:p>
            <a:endParaRPr lang="en-US" sz="1600" dirty="0" smtClean="0"/>
          </a:p>
        </p:txBody>
      </p:sp>
      <p:sp>
        <p:nvSpPr>
          <p:cNvPr id="5" name="Rectangle 4"/>
          <p:cNvSpPr/>
          <p:nvPr/>
        </p:nvSpPr>
        <p:spPr>
          <a:xfrm>
            <a:off x="6219568" y="1037964"/>
            <a:ext cx="6096000" cy="5324535"/>
          </a:xfrm>
          <a:prstGeom prst="rect">
            <a:avLst/>
          </a:prstGeom>
        </p:spPr>
        <p:txBody>
          <a:bodyPr>
            <a:spAutoFit/>
          </a:bodyPr>
          <a:lstStyle/>
          <a:p>
            <a:r>
              <a:rPr lang="en-US" sz="2000" u="sng" dirty="0"/>
              <a:t>Refund </a:t>
            </a:r>
            <a:r>
              <a:rPr lang="en-US" sz="2000" u="sng" dirty="0" smtClean="0"/>
              <a:t>Protocol</a:t>
            </a:r>
          </a:p>
          <a:p>
            <a:endParaRPr lang="en-US" sz="2000" u="sng" dirty="0"/>
          </a:p>
          <a:p>
            <a:r>
              <a:rPr lang="en-US" sz="2000" dirty="0" smtClean="0"/>
              <a:t>Require </a:t>
            </a:r>
            <a:r>
              <a:rPr lang="en-US" sz="2000" dirty="0"/>
              <a:t>proof of identification/Court order</a:t>
            </a:r>
            <a:r>
              <a:rPr lang="en-US" sz="2000" dirty="0" smtClean="0"/>
              <a:t>.</a:t>
            </a:r>
          </a:p>
          <a:p>
            <a:endParaRPr lang="en-US" sz="2000" dirty="0"/>
          </a:p>
          <a:p>
            <a:r>
              <a:rPr lang="en-US" sz="2000" dirty="0" smtClean="0"/>
              <a:t>Refund memorandum prepared.</a:t>
            </a:r>
          </a:p>
          <a:p>
            <a:endParaRPr lang="en-US" sz="2000" dirty="0"/>
          </a:p>
          <a:p>
            <a:r>
              <a:rPr lang="en-US" sz="2000" dirty="0"/>
              <a:t>Check prepared and recorded with file.</a:t>
            </a:r>
          </a:p>
          <a:p>
            <a:endParaRPr lang="en-US" sz="2000" dirty="0" smtClean="0"/>
          </a:p>
          <a:p>
            <a:r>
              <a:rPr lang="en-US" sz="2000" u="sng" dirty="0" smtClean="0"/>
              <a:t>Sweep </a:t>
            </a:r>
            <a:r>
              <a:rPr lang="en-US" sz="2000" u="sng" dirty="0"/>
              <a:t>Protocol </a:t>
            </a:r>
            <a:r>
              <a:rPr lang="en-US" sz="2000" dirty="0"/>
              <a:t>(Every 2 Years</a:t>
            </a:r>
            <a:r>
              <a:rPr lang="en-US" sz="2000" dirty="0" smtClean="0"/>
              <a:t>)</a:t>
            </a:r>
          </a:p>
          <a:p>
            <a:endParaRPr lang="en-US" sz="2000" dirty="0" smtClean="0"/>
          </a:p>
          <a:p>
            <a:r>
              <a:rPr lang="en-US" sz="2000" dirty="0" smtClean="0"/>
              <a:t>NY </a:t>
            </a:r>
            <a:r>
              <a:rPr lang="en-US" sz="2000" dirty="0"/>
              <a:t>Fund 2017 Regulation </a:t>
            </a:r>
            <a:r>
              <a:rPr lang="en-US" sz="2000" dirty="0" smtClean="0"/>
              <a:t>Amendment</a:t>
            </a:r>
            <a:br>
              <a:rPr lang="en-US" sz="2000" dirty="0" smtClean="0"/>
            </a:br>
            <a:endParaRPr lang="en-US" sz="2000" dirty="0"/>
          </a:p>
          <a:p>
            <a:r>
              <a:rPr lang="en-US" sz="2000" dirty="0" smtClean="0"/>
              <a:t>Quarterly </a:t>
            </a:r>
            <a:r>
              <a:rPr lang="en-US" sz="2000" dirty="0"/>
              <a:t>reports to Trustees on balance/available balance.</a:t>
            </a:r>
          </a:p>
          <a:p>
            <a:r>
              <a:rPr lang="en-US" sz="2000" dirty="0" smtClean="0"/>
              <a:t>	Over </a:t>
            </a:r>
            <a:r>
              <a:rPr lang="en-US" sz="2000" dirty="0"/>
              <a:t>5 Years</a:t>
            </a:r>
          </a:p>
          <a:p>
            <a:r>
              <a:rPr lang="en-US" sz="2000" dirty="0" smtClean="0"/>
              <a:t>	Unknown </a:t>
            </a:r>
            <a:r>
              <a:rPr lang="en-US" sz="2000" dirty="0"/>
              <a:t>Deposits</a:t>
            </a:r>
          </a:p>
          <a:p>
            <a:r>
              <a:rPr lang="en-US" sz="2000" dirty="0" smtClean="0"/>
              <a:t>	Accrued </a:t>
            </a:r>
            <a:r>
              <a:rPr lang="en-US" sz="2000" dirty="0"/>
              <a:t>Interest </a:t>
            </a:r>
            <a:r>
              <a:rPr lang="en-US" sz="2000" dirty="0" smtClean="0"/>
              <a:t>Income</a:t>
            </a:r>
            <a:endParaRPr lang="en-US" sz="2000" dirty="0"/>
          </a:p>
        </p:txBody>
      </p:sp>
    </p:spTree>
    <p:extLst>
      <p:ext uri="{BB962C8B-B14F-4D97-AF65-F5344CB8AC3E}">
        <p14:creationId xmlns:p14="http://schemas.microsoft.com/office/powerpoint/2010/main" val="4244156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2454876" cy="939115"/>
          </a:xfrm>
        </p:spPr>
        <p:txBody>
          <a:bodyPr>
            <a:normAutofit/>
          </a:bodyPr>
          <a:lstStyle/>
          <a:p>
            <a:pPr algn="ctr"/>
            <a:r>
              <a:rPr lang="en-US" b="1" u="sng" dirty="0" smtClean="0"/>
              <a:t>Results:</a:t>
            </a:r>
            <a:endParaRPr lang="en-US" b="1" u="sng" dirty="0"/>
          </a:p>
        </p:txBody>
      </p:sp>
      <p:pic>
        <p:nvPicPr>
          <p:cNvPr id="2" name="Picture 1"/>
          <p:cNvPicPr>
            <a:picLocks noChangeAspect="1"/>
          </p:cNvPicPr>
          <p:nvPr/>
        </p:nvPicPr>
        <p:blipFill>
          <a:blip r:embed="rId2"/>
          <a:stretch>
            <a:fillRect/>
          </a:stretch>
        </p:blipFill>
        <p:spPr>
          <a:xfrm>
            <a:off x="677021" y="1655807"/>
            <a:ext cx="10562701" cy="3509318"/>
          </a:xfrm>
          <a:prstGeom prst="rect">
            <a:avLst/>
          </a:prstGeom>
        </p:spPr>
      </p:pic>
      <p:sp>
        <p:nvSpPr>
          <p:cNvPr id="5" name="Rectangle 4"/>
          <p:cNvSpPr/>
          <p:nvPr/>
        </p:nvSpPr>
        <p:spPr>
          <a:xfrm>
            <a:off x="385474" y="981502"/>
            <a:ext cx="11145794" cy="461665"/>
          </a:xfrm>
          <a:prstGeom prst="rect">
            <a:avLst/>
          </a:prstGeom>
        </p:spPr>
        <p:txBody>
          <a:bodyPr wrap="square">
            <a:spAutoFit/>
          </a:bodyPr>
          <a:lstStyle/>
          <a:p>
            <a:r>
              <a:rPr lang="en-US" sz="2400" dirty="0" smtClean="0"/>
              <a:t>Since 1994, the Lawyers’ Fund has restored nearly $2 million to over 700 missing clients.</a:t>
            </a:r>
          </a:p>
        </p:txBody>
      </p:sp>
      <p:sp>
        <p:nvSpPr>
          <p:cNvPr id="6" name="Rectangle 5"/>
          <p:cNvSpPr/>
          <p:nvPr/>
        </p:nvSpPr>
        <p:spPr>
          <a:xfrm>
            <a:off x="906161" y="5269298"/>
            <a:ext cx="10223157" cy="830997"/>
          </a:xfrm>
          <a:prstGeom prst="rect">
            <a:avLst/>
          </a:prstGeom>
        </p:spPr>
        <p:txBody>
          <a:bodyPr wrap="square">
            <a:spAutoFit/>
          </a:bodyPr>
          <a:lstStyle/>
          <a:p>
            <a:r>
              <a:rPr lang="en-US" sz="2400" dirty="0" smtClean="0"/>
              <a:t>Since 2017, the Lawyers’ Fund has made use of over $16.5 million for the benefit of law client reimbursement awards.</a:t>
            </a:r>
          </a:p>
        </p:txBody>
      </p:sp>
    </p:spTree>
    <p:extLst>
      <p:ext uri="{BB962C8B-B14F-4D97-AF65-F5344CB8AC3E}">
        <p14:creationId xmlns:p14="http://schemas.microsoft.com/office/powerpoint/2010/main" val="3314347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838" y="49420"/>
            <a:ext cx="5760308" cy="3354765"/>
          </a:xfrm>
          <a:prstGeom prst="rect">
            <a:avLst/>
          </a:prstGeom>
        </p:spPr>
        <p:txBody>
          <a:bodyPr wrap="square">
            <a:spAutoFit/>
          </a:bodyPr>
          <a:lstStyle/>
          <a:p>
            <a:pPr algn="ctr"/>
            <a:r>
              <a:rPr lang="en-US" sz="1600" b="1" u="sng" dirty="0"/>
              <a:t>ABA Model Rules for </a:t>
            </a:r>
            <a:r>
              <a:rPr lang="en-US" sz="1600" b="1" u="sng" dirty="0" smtClean="0"/>
              <a:t>Lawyers’ Funds for Client </a:t>
            </a:r>
            <a:r>
              <a:rPr lang="en-US" sz="1600" b="1" u="sng" dirty="0"/>
              <a:t>Protection</a:t>
            </a:r>
          </a:p>
          <a:p>
            <a:endParaRPr lang="en-US" sz="1400" dirty="0"/>
          </a:p>
          <a:p>
            <a:r>
              <a:rPr lang="en-US" sz="1400" dirty="0"/>
              <a:t>RULE 3. FUNDING</a:t>
            </a:r>
          </a:p>
          <a:p>
            <a:r>
              <a:rPr lang="en-US" sz="1400" dirty="0" smtClean="0"/>
              <a:t>A</a:t>
            </a:r>
            <a:r>
              <a:rPr lang="en-US" sz="1400" dirty="0"/>
              <a:t>. The Court shall provide for funding by the lawyers admitted </a:t>
            </a:r>
            <a:r>
              <a:rPr lang="en-US" sz="1400" dirty="0" smtClean="0"/>
              <a:t>and licensed </a:t>
            </a:r>
            <a:r>
              <a:rPr lang="en-US" sz="1400" dirty="0"/>
              <a:t>to practice law in the jurisdiction in amounts adequate for </a:t>
            </a:r>
            <a:r>
              <a:rPr lang="en-US" sz="1400" dirty="0" smtClean="0"/>
              <a:t>the proper </a:t>
            </a:r>
            <a:r>
              <a:rPr lang="en-US" sz="1400" dirty="0"/>
              <a:t>payment of claims and the costs of administering the Fund.</a:t>
            </a:r>
          </a:p>
          <a:p>
            <a:endParaRPr lang="en-US" sz="1400" dirty="0"/>
          </a:p>
          <a:p>
            <a:r>
              <a:rPr lang="en-US" sz="1400" dirty="0"/>
              <a:t>Comment</a:t>
            </a:r>
          </a:p>
          <a:p>
            <a:r>
              <a:rPr lang="en-US" sz="1400" dirty="0"/>
              <a:t>[1] Paragraph A suggests that </a:t>
            </a:r>
            <a:r>
              <a:rPr lang="en-US" sz="1400" dirty="0">
                <a:solidFill>
                  <a:srgbClr val="FF0000"/>
                </a:solidFill>
              </a:rPr>
              <a:t>the single most important factor in establishing </a:t>
            </a:r>
            <a:r>
              <a:rPr lang="en-US" sz="1400" dirty="0" smtClean="0">
                <a:solidFill>
                  <a:srgbClr val="FF0000"/>
                </a:solidFill>
              </a:rPr>
              <a:t>and maintaining </a:t>
            </a:r>
            <a:r>
              <a:rPr lang="en-US" sz="1400" dirty="0">
                <a:solidFill>
                  <a:srgbClr val="FF0000"/>
                </a:solidFill>
              </a:rPr>
              <a:t>an effective client </a:t>
            </a:r>
            <a:r>
              <a:rPr lang="en-US" sz="1400" dirty="0" smtClean="0">
                <a:solidFill>
                  <a:srgbClr val="FF0000"/>
                </a:solidFill>
              </a:rPr>
              <a:t> reimbursement </a:t>
            </a:r>
            <a:r>
              <a:rPr lang="en-US" sz="1400" dirty="0">
                <a:solidFill>
                  <a:srgbClr val="FF0000"/>
                </a:solidFill>
              </a:rPr>
              <a:t>program is ensuring adequate </a:t>
            </a:r>
            <a:r>
              <a:rPr lang="en-US" sz="1400" dirty="0" smtClean="0">
                <a:solidFill>
                  <a:srgbClr val="FF0000"/>
                </a:solidFill>
              </a:rPr>
              <a:t>and continuous </a:t>
            </a:r>
            <a:r>
              <a:rPr lang="en-US" sz="1400" dirty="0">
                <a:solidFill>
                  <a:srgbClr val="FF0000"/>
                </a:solidFill>
              </a:rPr>
              <a:t>funding through a reliable source. </a:t>
            </a:r>
            <a:r>
              <a:rPr lang="en-US" sz="1400" dirty="0"/>
              <a:t>The Court, pursuant to its power </a:t>
            </a:r>
            <a:r>
              <a:rPr lang="en-US" sz="1400" dirty="0" smtClean="0"/>
              <a:t>to regulate </a:t>
            </a:r>
            <a:r>
              <a:rPr lang="en-US" sz="1400" dirty="0"/>
              <a:t>lawyers and the practice of law, has the power to impose a fee to support </a:t>
            </a:r>
            <a:r>
              <a:rPr lang="en-US" sz="1400" dirty="0" smtClean="0"/>
              <a:t>the regulatory </a:t>
            </a:r>
            <a:r>
              <a:rPr lang="en-US" sz="1400" dirty="0"/>
              <a:t>system. In the exercise of its authority, the Court may assess lawyers an </a:t>
            </a:r>
            <a:r>
              <a:rPr lang="en-US" sz="1400" dirty="0" smtClean="0"/>
              <a:t>annual fee </a:t>
            </a:r>
            <a:r>
              <a:rPr lang="en-US" sz="1400" dirty="0"/>
              <a:t>to finance systems that implement the Court’s regulatory authority</a:t>
            </a:r>
            <a:r>
              <a:rPr lang="en-US" sz="1400" dirty="0" smtClean="0"/>
              <a:t>.</a:t>
            </a:r>
            <a:endParaRPr lang="en-US" sz="1400" dirty="0"/>
          </a:p>
        </p:txBody>
      </p:sp>
      <p:sp>
        <p:nvSpPr>
          <p:cNvPr id="5" name="Rectangle 4"/>
          <p:cNvSpPr/>
          <p:nvPr/>
        </p:nvSpPr>
        <p:spPr>
          <a:xfrm>
            <a:off x="5997146" y="3646432"/>
            <a:ext cx="6096000" cy="2893100"/>
          </a:xfrm>
          <a:prstGeom prst="rect">
            <a:avLst/>
          </a:prstGeom>
        </p:spPr>
        <p:txBody>
          <a:bodyPr>
            <a:spAutoFit/>
          </a:bodyPr>
          <a:lstStyle/>
          <a:p>
            <a:pPr algn="ctr"/>
            <a:r>
              <a:rPr lang="en-US" sz="1400" b="1" u="sng" dirty="0"/>
              <a:t>NCPO Standards for Evaluating Client Protection Funds</a:t>
            </a:r>
          </a:p>
          <a:p>
            <a:endParaRPr lang="en-US" sz="1400" dirty="0"/>
          </a:p>
          <a:p>
            <a:r>
              <a:rPr lang="en-US" sz="1400" dirty="0"/>
              <a:t>2.1 The Fund must have a source of income that is steady, secure and adequate to meet its standards of accessibility and responsiveness.</a:t>
            </a:r>
          </a:p>
          <a:p>
            <a:endParaRPr lang="en-US" sz="1400" dirty="0"/>
          </a:p>
          <a:p>
            <a:r>
              <a:rPr lang="en-US" sz="1400" dirty="0"/>
              <a:t>Commentary</a:t>
            </a:r>
          </a:p>
          <a:p>
            <a:r>
              <a:rPr lang="en-US" sz="1400" dirty="0"/>
              <a:t>Client protection is a field in which good intentions are not enough.  A Fund in hiding or unable to meet the need cannot be considered a Fund at all.  In many ways, funding is the ultimate Fund issue.  </a:t>
            </a:r>
            <a:r>
              <a:rPr lang="en-US" sz="1400" dirty="0">
                <a:solidFill>
                  <a:srgbClr val="FF0000"/>
                </a:solidFill>
              </a:rPr>
              <a:t>Not only must funding be adequate, but it must be steady - every year or every other year - and secure.</a:t>
            </a:r>
            <a:r>
              <a:rPr lang="en-US" sz="1400" dirty="0"/>
              <a:t>  Given the Fund's importance to maintaining trust and respect within the legal profession, it cannot be permitted to go begging each year with clients' financial viability hanging in the balance.</a:t>
            </a:r>
          </a:p>
        </p:txBody>
      </p:sp>
      <p:pic>
        <p:nvPicPr>
          <p:cNvPr id="6" name="Picture 5"/>
          <p:cNvPicPr>
            <a:picLocks noChangeAspect="1"/>
          </p:cNvPicPr>
          <p:nvPr/>
        </p:nvPicPr>
        <p:blipFill>
          <a:blip r:embed="rId2"/>
          <a:stretch>
            <a:fillRect/>
          </a:stretch>
        </p:blipFill>
        <p:spPr>
          <a:xfrm>
            <a:off x="6458465" y="141018"/>
            <a:ext cx="5173362" cy="3171568"/>
          </a:xfrm>
          <a:prstGeom prst="rect">
            <a:avLst/>
          </a:prstGeom>
        </p:spPr>
      </p:pic>
      <p:pic>
        <p:nvPicPr>
          <p:cNvPr id="7" name="Picture 6"/>
          <p:cNvPicPr>
            <a:picLocks noChangeAspect="1"/>
          </p:cNvPicPr>
          <p:nvPr/>
        </p:nvPicPr>
        <p:blipFill>
          <a:blip r:embed="rId3"/>
          <a:stretch>
            <a:fillRect/>
          </a:stretch>
        </p:blipFill>
        <p:spPr>
          <a:xfrm>
            <a:off x="902145" y="3634946"/>
            <a:ext cx="4429694" cy="3054178"/>
          </a:xfrm>
          <a:prstGeom prst="rect">
            <a:avLst/>
          </a:prstGeom>
        </p:spPr>
      </p:pic>
      <p:sp>
        <p:nvSpPr>
          <p:cNvPr id="8" name="Rectangle 7"/>
          <p:cNvSpPr/>
          <p:nvPr/>
        </p:nvSpPr>
        <p:spPr>
          <a:xfrm>
            <a:off x="0" y="3404185"/>
            <a:ext cx="12192000" cy="88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263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21753"/>
          <a:stretch/>
        </p:blipFill>
        <p:spPr>
          <a:xfrm rot="20531368">
            <a:off x="711587" y="2080211"/>
            <a:ext cx="7024004" cy="3407592"/>
          </a:xfrm>
          <a:prstGeom prst="rect">
            <a:avLst/>
          </a:prstGeom>
        </p:spPr>
      </p:pic>
      <p:sp>
        <p:nvSpPr>
          <p:cNvPr id="2" name="Title 1"/>
          <p:cNvSpPr>
            <a:spLocks noGrp="1"/>
          </p:cNvSpPr>
          <p:nvPr>
            <p:ph type="title"/>
          </p:nvPr>
        </p:nvSpPr>
        <p:spPr>
          <a:xfrm>
            <a:off x="1670224" y="365125"/>
            <a:ext cx="10515600" cy="1325563"/>
          </a:xfrm>
        </p:spPr>
        <p:txBody>
          <a:bodyPr/>
          <a:lstStyle/>
          <a:p>
            <a:r>
              <a:rPr lang="en-US" b="1" u="sng" dirty="0" smtClean="0"/>
              <a:t>Standard/Traditional Revenue Streams</a:t>
            </a:r>
            <a:endParaRPr lang="en-US" b="1" u="sng" dirty="0"/>
          </a:p>
        </p:txBody>
      </p:sp>
      <p:sp>
        <p:nvSpPr>
          <p:cNvPr id="3" name="Content Placeholder 2"/>
          <p:cNvSpPr>
            <a:spLocks noGrp="1"/>
          </p:cNvSpPr>
          <p:nvPr>
            <p:ph idx="1"/>
          </p:nvPr>
        </p:nvSpPr>
        <p:spPr>
          <a:xfrm>
            <a:off x="912342" y="1825625"/>
            <a:ext cx="8564723" cy="4351338"/>
          </a:xfrm>
          <a:solidFill>
            <a:schemeClr val="bg1">
              <a:alpha val="83000"/>
            </a:schemeClr>
          </a:solidFill>
        </p:spPr>
        <p:txBody>
          <a:bodyPr>
            <a:normAutofit/>
          </a:bodyPr>
          <a:lstStyle/>
          <a:p>
            <a:pPr marL="0" indent="0">
              <a:buNone/>
            </a:pPr>
            <a:r>
              <a:rPr lang="en-US" b="1" dirty="0" smtClean="0"/>
              <a:t>Nearly </a:t>
            </a:r>
            <a:r>
              <a:rPr lang="en-US" b="1" u="sng" dirty="0" smtClean="0"/>
              <a:t>All</a:t>
            </a:r>
            <a:r>
              <a:rPr lang="en-US" b="1" dirty="0" smtClean="0"/>
              <a:t> Client Protection Funds Receive Income From:</a:t>
            </a:r>
            <a:endParaRPr lang="en-US" b="1" dirty="0"/>
          </a:p>
          <a:p>
            <a:pPr marL="0" indent="0">
              <a:buNone/>
            </a:pPr>
            <a:endParaRPr lang="en-US" b="1" dirty="0"/>
          </a:p>
          <a:p>
            <a:r>
              <a:rPr lang="en-US" b="1" dirty="0"/>
              <a:t>	Annual Assessment/Registration </a:t>
            </a:r>
            <a:r>
              <a:rPr lang="en-US" b="1" dirty="0" smtClean="0"/>
              <a:t>Fees/Budget    	Appropriation</a:t>
            </a:r>
            <a:endParaRPr lang="en-US" b="1" dirty="0"/>
          </a:p>
          <a:p>
            <a:endParaRPr lang="en-US" b="1" dirty="0"/>
          </a:p>
          <a:p>
            <a:r>
              <a:rPr lang="en-US" b="1" dirty="0"/>
              <a:t>	</a:t>
            </a:r>
            <a:r>
              <a:rPr lang="en-US" b="1" dirty="0" smtClean="0"/>
              <a:t>Restitution/Litigation</a:t>
            </a:r>
          </a:p>
          <a:p>
            <a:endParaRPr lang="en-US" b="1" dirty="0"/>
          </a:p>
          <a:p>
            <a:r>
              <a:rPr lang="en-US" b="1" dirty="0" smtClean="0"/>
              <a:t>        Investments/Interest Income</a:t>
            </a:r>
            <a:endParaRPr lang="en-US" b="1" dirty="0"/>
          </a:p>
        </p:txBody>
      </p:sp>
      <p:sp>
        <p:nvSpPr>
          <p:cNvPr id="7" name="Content Placeholder 2"/>
          <p:cNvSpPr txBox="1">
            <a:spLocks/>
          </p:cNvSpPr>
          <p:nvPr/>
        </p:nvSpPr>
        <p:spPr>
          <a:xfrm>
            <a:off x="7356390" y="4779109"/>
            <a:ext cx="4461704" cy="1701254"/>
          </a:xfrm>
          <a:prstGeom prst="rect">
            <a:avLst/>
          </a:prstGeom>
          <a:solidFill>
            <a:schemeClr val="bg1">
              <a:alpha val="83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These sources, however may not be sufficient alone to provide meaningful reimbursement to victims.</a:t>
            </a:r>
            <a:endParaRPr lang="en-US" b="1" dirty="0"/>
          </a:p>
        </p:txBody>
      </p:sp>
      <p:pic>
        <p:nvPicPr>
          <p:cNvPr id="8" name="Picture 7"/>
          <p:cNvPicPr>
            <a:picLocks noChangeAspect="1"/>
          </p:cNvPicPr>
          <p:nvPr/>
        </p:nvPicPr>
        <p:blipFill>
          <a:blip r:embed="rId3"/>
          <a:stretch>
            <a:fillRect/>
          </a:stretch>
        </p:blipFill>
        <p:spPr>
          <a:xfrm>
            <a:off x="8903631" y="2463673"/>
            <a:ext cx="2466975" cy="1847850"/>
          </a:xfrm>
          <a:prstGeom prst="rect">
            <a:avLst/>
          </a:prstGeom>
        </p:spPr>
      </p:pic>
    </p:spTree>
    <p:extLst>
      <p:ext uri="{BB962C8B-B14F-4D97-AF65-F5344CB8AC3E}">
        <p14:creationId xmlns:p14="http://schemas.microsoft.com/office/powerpoint/2010/main" val="73340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081" y="192128"/>
            <a:ext cx="11425881" cy="895264"/>
          </a:xfrm>
        </p:spPr>
        <p:txBody>
          <a:bodyPr/>
          <a:lstStyle/>
          <a:p>
            <a:pPr algn="ctr"/>
            <a:r>
              <a:rPr lang="en-US" b="1" u="sng" dirty="0" smtClean="0"/>
              <a:t>Pros and Cons of Alternative Revenue Streams</a:t>
            </a:r>
            <a:endParaRPr lang="en-US" b="1" u="sng" dirty="0"/>
          </a:p>
        </p:txBody>
      </p:sp>
      <p:sp>
        <p:nvSpPr>
          <p:cNvPr id="4" name="Rectangle 3"/>
          <p:cNvSpPr/>
          <p:nvPr/>
        </p:nvSpPr>
        <p:spPr>
          <a:xfrm>
            <a:off x="304800" y="3098114"/>
            <a:ext cx="5733535" cy="3693319"/>
          </a:xfrm>
          <a:prstGeom prst="rect">
            <a:avLst/>
          </a:prstGeom>
        </p:spPr>
        <p:txBody>
          <a:bodyPr wrap="square">
            <a:spAutoFit/>
          </a:bodyPr>
          <a:lstStyle/>
          <a:p>
            <a:r>
              <a:rPr lang="en-US" dirty="0" smtClean="0"/>
              <a:t>Passive income – no heavy lifting.</a:t>
            </a:r>
          </a:p>
          <a:p>
            <a:endParaRPr lang="en-US" dirty="0"/>
          </a:p>
          <a:p>
            <a:r>
              <a:rPr lang="en-US" dirty="0" smtClean="0"/>
              <a:t>Provides statutory framework to assist attorneys with Trust Account reconciliation (Missing Client/Deceased </a:t>
            </a:r>
            <a:r>
              <a:rPr lang="en-US" dirty="0" err="1" smtClean="0"/>
              <a:t>Atty</a:t>
            </a:r>
            <a:r>
              <a:rPr lang="en-US" dirty="0" smtClean="0"/>
              <a:t>).</a:t>
            </a:r>
            <a:endParaRPr lang="en-US" dirty="0"/>
          </a:p>
          <a:p>
            <a:endParaRPr lang="en-US" dirty="0" smtClean="0"/>
          </a:p>
          <a:p>
            <a:r>
              <a:rPr lang="en-US" dirty="0" smtClean="0"/>
              <a:t>May </a:t>
            </a:r>
            <a:r>
              <a:rPr lang="en-US" dirty="0"/>
              <a:t>provide relief from </a:t>
            </a:r>
            <a:r>
              <a:rPr lang="en-US" dirty="0" smtClean="0"/>
              <a:t>rigid dependence on finite, traditional or erratic funding limits.</a:t>
            </a:r>
          </a:p>
          <a:p>
            <a:endParaRPr lang="en-US" dirty="0"/>
          </a:p>
          <a:p>
            <a:r>
              <a:rPr lang="en-US" dirty="0" smtClean="0"/>
              <a:t>Public policy served with opportunity </a:t>
            </a:r>
            <a:r>
              <a:rPr lang="en-US" dirty="0"/>
              <a:t>to deliver more meaningful client </a:t>
            </a:r>
            <a:r>
              <a:rPr lang="en-US" dirty="0" smtClean="0"/>
              <a:t>protection to law client victims.</a:t>
            </a:r>
          </a:p>
          <a:p>
            <a:endParaRPr lang="en-US" dirty="0"/>
          </a:p>
          <a:p>
            <a:r>
              <a:rPr lang="en-US" dirty="0" smtClean="0"/>
              <a:t>May permit your Fund to avoid requesting additional assessments/appropriations.</a:t>
            </a:r>
            <a:endParaRPr lang="en-US" dirty="0"/>
          </a:p>
        </p:txBody>
      </p:sp>
      <p:sp>
        <p:nvSpPr>
          <p:cNvPr id="6" name="Rectangle 5"/>
          <p:cNvSpPr/>
          <p:nvPr/>
        </p:nvSpPr>
        <p:spPr>
          <a:xfrm>
            <a:off x="6351373" y="3102222"/>
            <a:ext cx="5679974" cy="1754326"/>
          </a:xfrm>
          <a:prstGeom prst="rect">
            <a:avLst/>
          </a:prstGeom>
        </p:spPr>
        <p:txBody>
          <a:bodyPr wrap="square">
            <a:spAutoFit/>
          </a:bodyPr>
          <a:lstStyle/>
          <a:p>
            <a:r>
              <a:rPr lang="en-US" dirty="0" smtClean="0"/>
              <a:t>Income stream(s) are not consistent.</a:t>
            </a:r>
            <a:endParaRPr lang="en-US" dirty="0"/>
          </a:p>
          <a:p>
            <a:endParaRPr lang="en-US" dirty="0" smtClean="0"/>
          </a:p>
          <a:p>
            <a:r>
              <a:rPr lang="en-US" dirty="0" smtClean="0"/>
              <a:t>May require development of additional oversight/monitoring protocols</a:t>
            </a:r>
          </a:p>
          <a:p>
            <a:endParaRPr lang="en-US" dirty="0"/>
          </a:p>
          <a:p>
            <a:r>
              <a:rPr lang="en-US" dirty="0" smtClean="0"/>
              <a:t>Unable </a:t>
            </a:r>
            <a:r>
              <a:rPr lang="en-US" dirty="0"/>
              <a:t>to budget for </a:t>
            </a:r>
            <a:r>
              <a:rPr lang="en-US" dirty="0" smtClean="0"/>
              <a:t>passive income.</a:t>
            </a:r>
            <a:endParaRPr lang="en-US" dirty="0"/>
          </a:p>
        </p:txBody>
      </p:sp>
      <p:pic>
        <p:nvPicPr>
          <p:cNvPr id="9" name="Picture 8"/>
          <p:cNvPicPr>
            <a:picLocks noChangeAspect="1"/>
          </p:cNvPicPr>
          <p:nvPr/>
        </p:nvPicPr>
        <p:blipFill>
          <a:blip r:embed="rId2"/>
          <a:stretch>
            <a:fillRect/>
          </a:stretch>
        </p:blipFill>
        <p:spPr>
          <a:xfrm>
            <a:off x="3164875" y="939114"/>
            <a:ext cx="5829300" cy="2075935"/>
          </a:xfrm>
          <a:prstGeom prst="rect">
            <a:avLst/>
          </a:prstGeom>
        </p:spPr>
      </p:pic>
      <p:sp>
        <p:nvSpPr>
          <p:cNvPr id="10" name="Content Placeholder 2"/>
          <p:cNvSpPr>
            <a:spLocks noGrp="1"/>
          </p:cNvSpPr>
          <p:nvPr>
            <p:ph idx="1"/>
          </p:nvPr>
        </p:nvSpPr>
        <p:spPr>
          <a:xfrm>
            <a:off x="6293707" y="5799441"/>
            <a:ext cx="5737640" cy="863558"/>
          </a:xfrm>
          <a:solidFill>
            <a:schemeClr val="bg1">
              <a:alpha val="83000"/>
            </a:schemeClr>
          </a:solidFill>
        </p:spPr>
        <p:txBody>
          <a:bodyPr>
            <a:noAutofit/>
          </a:bodyPr>
          <a:lstStyle/>
          <a:p>
            <a:pPr marL="0" indent="0">
              <a:buNone/>
            </a:pPr>
            <a:r>
              <a:rPr lang="en-US" sz="4400" b="1" u="sng" dirty="0" smtClean="0"/>
              <a:t>Pros outweigh the Cons</a:t>
            </a:r>
            <a:endParaRPr lang="en-US" sz="4400" b="1" u="sng" dirty="0"/>
          </a:p>
        </p:txBody>
      </p:sp>
    </p:spTree>
    <p:extLst>
      <p:ext uri="{BB962C8B-B14F-4D97-AF65-F5344CB8AC3E}">
        <p14:creationId xmlns:p14="http://schemas.microsoft.com/office/powerpoint/2010/main" val="3954110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243" y="252198"/>
            <a:ext cx="10515600" cy="1065856"/>
          </a:xfrm>
        </p:spPr>
        <p:txBody>
          <a:bodyPr>
            <a:normAutofit/>
          </a:bodyPr>
          <a:lstStyle/>
          <a:p>
            <a:pPr marL="0" indent="0" algn="ctr">
              <a:buNone/>
            </a:pPr>
            <a:r>
              <a:rPr lang="en-US" sz="6000" b="1" dirty="0" smtClean="0">
                <a:latin typeface="Arial" panose="020B0604020202020204" pitchFamily="34" charset="0"/>
                <a:cs typeface="Arial" panose="020B0604020202020204" pitchFamily="34" charset="0"/>
              </a:rPr>
              <a:t>Judicial Sanctions</a:t>
            </a:r>
            <a:endParaRPr lang="en-US" sz="60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1589903" y="1648083"/>
            <a:ext cx="9144000" cy="5143500"/>
          </a:xfrm>
          <a:prstGeom prst="rect">
            <a:avLst/>
          </a:prstGeom>
        </p:spPr>
      </p:pic>
    </p:spTree>
    <p:extLst>
      <p:ext uri="{BB962C8B-B14F-4D97-AF65-F5344CB8AC3E}">
        <p14:creationId xmlns:p14="http://schemas.microsoft.com/office/powerpoint/2010/main" val="2302294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Judicial Sanctions – NY History</a:t>
            </a:r>
            <a:endParaRPr lang="en-US" b="1" u="sng" dirty="0"/>
          </a:p>
        </p:txBody>
      </p:sp>
      <p:sp>
        <p:nvSpPr>
          <p:cNvPr id="3" name="Content Placeholder 2"/>
          <p:cNvSpPr>
            <a:spLocks noGrp="1"/>
          </p:cNvSpPr>
          <p:nvPr>
            <p:ph idx="1"/>
          </p:nvPr>
        </p:nvSpPr>
        <p:spPr>
          <a:xfrm>
            <a:off x="838200" y="1413731"/>
            <a:ext cx="9623854" cy="1807261"/>
          </a:xfrm>
        </p:spPr>
        <p:txBody>
          <a:bodyPr>
            <a:normAutofit lnSpcReduction="10000"/>
          </a:bodyPr>
          <a:lstStyle/>
          <a:p>
            <a:pPr marL="0" indent="0">
              <a:buNone/>
            </a:pPr>
            <a:r>
              <a:rPr lang="en-US" u="sng" dirty="0" smtClean="0"/>
              <a:t>December 1986 </a:t>
            </a:r>
            <a:r>
              <a:rPr lang="en-US" dirty="0" smtClean="0"/>
              <a:t>– </a:t>
            </a:r>
          </a:p>
          <a:p>
            <a:pPr marL="0" indent="0">
              <a:buNone/>
            </a:pPr>
            <a:r>
              <a:rPr lang="en-US" dirty="0" smtClean="0"/>
              <a:t>Decision: </a:t>
            </a:r>
            <a:r>
              <a:rPr lang="en-US" i="1" dirty="0" smtClean="0"/>
              <a:t>AG Ship Maintenance Corp. v. </a:t>
            </a:r>
            <a:r>
              <a:rPr lang="en-US" i="1" dirty="0" err="1" smtClean="0"/>
              <a:t>Lezak</a:t>
            </a:r>
            <a:r>
              <a:rPr lang="en-US" i="1" dirty="0" smtClean="0"/>
              <a:t> </a:t>
            </a:r>
            <a:r>
              <a:rPr lang="en-US" dirty="0" smtClean="0"/>
              <a:t>, 69 N.Y.2d 1 (1986)</a:t>
            </a:r>
          </a:p>
          <a:p>
            <a:pPr marL="0" indent="0">
              <a:buNone/>
            </a:pPr>
            <a:r>
              <a:rPr lang="en-US" dirty="0" smtClean="0"/>
              <a:t>“..there was neither a statute nor a court rule authorizing the imposition of sanctions for frivolous actions…” by lawyers.</a:t>
            </a:r>
            <a:endParaRPr lang="en-US" dirty="0"/>
          </a:p>
        </p:txBody>
      </p:sp>
      <p:sp>
        <p:nvSpPr>
          <p:cNvPr id="4" name="Content Placeholder 2"/>
          <p:cNvSpPr txBox="1">
            <a:spLocks/>
          </p:cNvSpPr>
          <p:nvPr/>
        </p:nvSpPr>
        <p:spPr>
          <a:xfrm>
            <a:off x="838200" y="3287841"/>
            <a:ext cx="9525000" cy="12759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u="sng" dirty="0" smtClean="0"/>
              <a:t>June 1987 </a:t>
            </a:r>
            <a:r>
              <a:rPr lang="en-US" dirty="0" smtClean="0"/>
              <a:t>– NY Chief Administrative Judge proposed adoption of Court rules for imposing costs/sanctions against lawyers for frivolous conduct.</a:t>
            </a:r>
          </a:p>
        </p:txBody>
      </p:sp>
      <p:sp>
        <p:nvSpPr>
          <p:cNvPr id="5" name="Content Placeholder 2"/>
          <p:cNvSpPr txBox="1">
            <a:spLocks/>
          </p:cNvSpPr>
          <p:nvPr/>
        </p:nvSpPr>
        <p:spPr>
          <a:xfrm>
            <a:off x="834078" y="4815958"/>
            <a:ext cx="10515600" cy="12759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u="sng" dirty="0" smtClean="0"/>
              <a:t>January 1988 </a:t>
            </a:r>
            <a:r>
              <a:rPr lang="en-US" dirty="0" smtClean="0"/>
              <a:t>– Administrative Board adopted Rule 130.1 and Rule 130.2 with the effective date of 01/01/88.</a:t>
            </a:r>
          </a:p>
        </p:txBody>
      </p:sp>
    </p:spTree>
    <p:extLst>
      <p:ext uri="{BB962C8B-B14F-4D97-AF65-F5344CB8AC3E}">
        <p14:creationId xmlns:p14="http://schemas.microsoft.com/office/powerpoint/2010/main" val="3937648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025" y="332173"/>
            <a:ext cx="7283060" cy="829361"/>
          </a:xfrm>
        </p:spPr>
        <p:txBody>
          <a:bodyPr>
            <a:normAutofit/>
          </a:bodyPr>
          <a:lstStyle/>
          <a:p>
            <a:r>
              <a:rPr lang="en-US" b="1" u="sng" dirty="0" smtClean="0"/>
              <a:t>Rule 130-1.1 – Costs; sanctions</a:t>
            </a:r>
            <a:endParaRPr lang="en-US" b="1" u="sng" dirty="0"/>
          </a:p>
        </p:txBody>
      </p:sp>
      <p:sp>
        <p:nvSpPr>
          <p:cNvPr id="3" name="Content Placeholder 2"/>
          <p:cNvSpPr>
            <a:spLocks noGrp="1"/>
          </p:cNvSpPr>
          <p:nvPr>
            <p:ph idx="1"/>
          </p:nvPr>
        </p:nvSpPr>
        <p:spPr>
          <a:xfrm>
            <a:off x="4677028" y="1207786"/>
            <a:ext cx="7283057" cy="5300107"/>
          </a:xfrm>
        </p:spPr>
        <p:txBody>
          <a:bodyPr>
            <a:noAutofit/>
          </a:bodyPr>
          <a:lstStyle/>
          <a:p>
            <a:pPr marL="0" indent="0">
              <a:buNone/>
            </a:pPr>
            <a:r>
              <a:rPr lang="en-US" sz="1200" dirty="0" smtClean="0"/>
              <a:t>(</a:t>
            </a:r>
            <a:r>
              <a:rPr lang="en-US" sz="1200" dirty="0"/>
              <a:t>a) The court, in its discretion, may award to any party or attorney in any civil action or proceeding before the court, except where prohibited by law, costs in the form of reimbursement for actual expenses reasonably incurred and reasonable attorney's fees, resulting from frivolous conduct as defined in this Part. In addition to or in lieu of awarding costs, </a:t>
            </a:r>
            <a:r>
              <a:rPr lang="en-US" sz="1200" b="1" dirty="0"/>
              <a:t>the court, in its discretion may impose financial sanctions upon any party or attorney in a civil action or proceeding who engages in frivolous conduct </a:t>
            </a:r>
            <a:r>
              <a:rPr lang="en-US" sz="1200" dirty="0"/>
              <a:t>as defined in this Part, which shall be payable as provided in section 130-1.3 of this Part. This Part shall not apply to town or village courts, to proceedings in a small claims part of any court, or to proceedings in the Family Court commenced under Article 3, 7 or 8 of the Family Court Act.</a:t>
            </a:r>
          </a:p>
          <a:p>
            <a:pPr marL="0" indent="0">
              <a:buNone/>
            </a:pPr>
            <a:r>
              <a:rPr lang="en-US" sz="1200" dirty="0" smtClean="0"/>
              <a:t>(</a:t>
            </a:r>
            <a:r>
              <a:rPr lang="en-US" sz="1200" dirty="0"/>
              <a:t>b) The court, as appropriate, may make such award of costs or impose such financial sanctions against either an attorney or a party to the litigation or against both. </a:t>
            </a:r>
            <a:r>
              <a:rPr lang="en-US" sz="1200" b="1" dirty="0"/>
              <a:t>Where the award or sanction is against an attorney, it may be against the attorney personally or upon a partnership, firm, corporation, government agency, prosecutor's office, legal aid society or public defender's office with which the attorney is associated and that has appeared as attorney of record. The award or sanctions may be imposed upon any attorney appearing in the action or upon a partnership, firm or corporation with which the attorney is associated.</a:t>
            </a:r>
          </a:p>
          <a:p>
            <a:pPr marL="0" indent="0">
              <a:buNone/>
            </a:pPr>
            <a:r>
              <a:rPr lang="en-US" sz="1200" dirty="0" smtClean="0"/>
              <a:t>(</a:t>
            </a:r>
            <a:r>
              <a:rPr lang="en-US" sz="1200" dirty="0"/>
              <a:t>c) For purposes of this Part, conduct is frivolous if:</a:t>
            </a:r>
          </a:p>
          <a:p>
            <a:pPr marL="0" indent="0">
              <a:buNone/>
            </a:pPr>
            <a:r>
              <a:rPr lang="en-US" sz="1200" dirty="0" smtClean="0"/>
              <a:t>(</a:t>
            </a:r>
            <a:r>
              <a:rPr lang="en-US" sz="1200" dirty="0"/>
              <a:t>1) it is completely without merit in law and cannot be supported by a reasonable argument for an extension, modification or reversal of existing law;</a:t>
            </a:r>
          </a:p>
          <a:p>
            <a:pPr marL="0" indent="0">
              <a:buNone/>
            </a:pPr>
            <a:r>
              <a:rPr lang="en-US" sz="1200" dirty="0" smtClean="0"/>
              <a:t>(</a:t>
            </a:r>
            <a:r>
              <a:rPr lang="en-US" sz="1200" dirty="0"/>
              <a:t>2) it is undertaken primarily to delay or prolong the resolution of the litigation, or to harass or maliciously injure another; or</a:t>
            </a:r>
          </a:p>
          <a:p>
            <a:pPr marL="0" indent="0">
              <a:buNone/>
            </a:pPr>
            <a:r>
              <a:rPr lang="en-US" sz="1200" dirty="0" smtClean="0"/>
              <a:t>(</a:t>
            </a:r>
            <a:r>
              <a:rPr lang="en-US" sz="1200" dirty="0"/>
              <a:t>3) it asserts material factual statements that are false.</a:t>
            </a:r>
          </a:p>
          <a:p>
            <a:pPr marL="0" indent="0">
              <a:buNone/>
            </a:pPr>
            <a:r>
              <a:rPr lang="en-US" sz="1200" dirty="0" smtClean="0"/>
              <a:t>Frivolous </a:t>
            </a:r>
            <a:r>
              <a:rPr lang="en-US" sz="1200" dirty="0"/>
              <a:t>conduct shall include the making of a frivolous motion for costs or sanctions under this section. In determining whether the conduct undertaken was frivolous, the court shall consider, among other issues the (1) circumstances under which the conduct took place, including the time available for investigating the legal or factual basis of the conduct; and (2) whether or not the conduct was continued when its lack of legal or factual basis was apparent, should have been apparent, or was brought to the attention of counsel or the party</a:t>
            </a:r>
            <a:r>
              <a:rPr lang="en-US" sz="1200" dirty="0" smtClean="0"/>
              <a:t>.</a:t>
            </a:r>
            <a:endParaRPr lang="en-US" sz="1200" dirty="0"/>
          </a:p>
          <a:p>
            <a:pPr marL="0" indent="0">
              <a:buNone/>
            </a:pPr>
            <a:r>
              <a:rPr lang="en-US" sz="1200" dirty="0"/>
              <a:t>(d) An award of costs or the imposition of sanctions may be made either upon motion in compliance with CPLR 2214 or 2215 or upon the court's own initiative, after a reasonable opportunity to be heard. The form of the hearing shall depend upon the nature of the conduct and the circumstances of the case.</a:t>
            </a:r>
          </a:p>
        </p:txBody>
      </p:sp>
      <p:sp>
        <p:nvSpPr>
          <p:cNvPr id="6" name="Content Placeholder 2"/>
          <p:cNvSpPr txBox="1">
            <a:spLocks/>
          </p:cNvSpPr>
          <p:nvPr/>
        </p:nvSpPr>
        <p:spPr>
          <a:xfrm>
            <a:off x="780536" y="2954594"/>
            <a:ext cx="2778211" cy="18072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t>Court, in its discretion, may impose sanctions on </a:t>
            </a:r>
            <a:r>
              <a:rPr lang="en-US" u="sng" dirty="0" smtClean="0"/>
              <a:t>any</a:t>
            </a:r>
            <a:r>
              <a:rPr lang="en-US" dirty="0" smtClean="0"/>
              <a:t> party.</a:t>
            </a:r>
            <a:endParaRPr lang="en-US" dirty="0"/>
          </a:p>
        </p:txBody>
      </p:sp>
      <p:sp>
        <p:nvSpPr>
          <p:cNvPr id="7" name="Content Placeholder 2"/>
          <p:cNvSpPr txBox="1">
            <a:spLocks/>
          </p:cNvSpPr>
          <p:nvPr/>
        </p:nvSpPr>
        <p:spPr>
          <a:xfrm>
            <a:off x="780536" y="5141738"/>
            <a:ext cx="2778211" cy="121787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t>Rule defines what is considered frivolous conduct.</a:t>
            </a:r>
            <a:endParaRPr lang="en-US" dirty="0"/>
          </a:p>
        </p:txBody>
      </p:sp>
      <p:pic>
        <p:nvPicPr>
          <p:cNvPr id="5" name="Picture 4"/>
          <p:cNvPicPr>
            <a:picLocks noChangeAspect="1"/>
          </p:cNvPicPr>
          <p:nvPr/>
        </p:nvPicPr>
        <p:blipFill>
          <a:blip r:embed="rId2"/>
          <a:stretch>
            <a:fillRect/>
          </a:stretch>
        </p:blipFill>
        <p:spPr>
          <a:xfrm>
            <a:off x="397525" y="150038"/>
            <a:ext cx="3720359" cy="2478689"/>
          </a:xfrm>
          <a:prstGeom prst="rect">
            <a:avLst/>
          </a:prstGeom>
        </p:spPr>
      </p:pic>
    </p:spTree>
    <p:extLst>
      <p:ext uri="{BB962C8B-B14F-4D97-AF65-F5344CB8AC3E}">
        <p14:creationId xmlns:p14="http://schemas.microsoft.com/office/powerpoint/2010/main" val="280615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1115" y="381601"/>
            <a:ext cx="7498497" cy="829361"/>
          </a:xfrm>
        </p:spPr>
        <p:txBody>
          <a:bodyPr/>
          <a:lstStyle/>
          <a:p>
            <a:r>
              <a:rPr lang="en-US" b="1" u="sng" dirty="0" smtClean="0"/>
              <a:t>Rule 130-1.2 – Frivolous Conduct</a:t>
            </a:r>
            <a:endParaRPr lang="en-US" b="1" u="sng" dirty="0"/>
          </a:p>
        </p:txBody>
      </p:sp>
      <p:sp>
        <p:nvSpPr>
          <p:cNvPr id="3" name="Content Placeholder 2"/>
          <p:cNvSpPr>
            <a:spLocks noGrp="1"/>
          </p:cNvSpPr>
          <p:nvPr>
            <p:ph idx="1"/>
          </p:nvPr>
        </p:nvSpPr>
        <p:spPr>
          <a:xfrm>
            <a:off x="4611119" y="1257214"/>
            <a:ext cx="7498493" cy="3891435"/>
          </a:xfrm>
        </p:spPr>
        <p:txBody>
          <a:bodyPr>
            <a:noAutofit/>
          </a:bodyPr>
          <a:lstStyle/>
          <a:p>
            <a:pPr marL="0" indent="0">
              <a:buNone/>
            </a:pPr>
            <a:r>
              <a:rPr lang="en-US" sz="1600" dirty="0" smtClean="0"/>
              <a:t>Section </a:t>
            </a:r>
            <a:r>
              <a:rPr lang="en-US" sz="1600" dirty="0"/>
              <a:t>130-1.2 Order awarding costs or imposing sanctions.</a:t>
            </a:r>
          </a:p>
          <a:p>
            <a:pPr marL="0" indent="0">
              <a:buNone/>
            </a:pPr>
            <a:r>
              <a:rPr lang="en-US" sz="1600" dirty="0"/>
              <a:t>The court may award costs or impose sanctions or both only upon a written decision setting forth the conduct on which the award or imposition is based, the reasons why the court found the conduct to be frivolous, and the reasons why the court found the amount awarded or imposed to be appropriate. An award of costs or the imposition of sanctions or both shall be entered as a judgment of the court. In no event shall the amount of sanctions imposed exceed </a:t>
            </a:r>
            <a:r>
              <a:rPr lang="en-US" sz="1600" b="1" dirty="0"/>
              <a:t>$10,000 </a:t>
            </a:r>
            <a:r>
              <a:rPr lang="en-US" sz="1600" dirty="0"/>
              <a:t>for any single occurrence of frivolous conduct.</a:t>
            </a:r>
          </a:p>
          <a:p>
            <a:pPr marL="0" indent="0">
              <a:buNone/>
            </a:pPr>
            <a:r>
              <a:rPr lang="en-US" sz="1600" dirty="0" smtClean="0"/>
              <a:t>Payments </a:t>
            </a:r>
            <a:r>
              <a:rPr lang="en-US" sz="1600" dirty="0"/>
              <a:t>of sanctions by an attorney </a:t>
            </a:r>
            <a:r>
              <a:rPr lang="en-US" sz="1600" b="1" dirty="0"/>
              <a:t>shall be deposited with the Lawyers' Fund for Client Protection </a:t>
            </a:r>
            <a:r>
              <a:rPr lang="en-US" sz="1600" dirty="0"/>
              <a:t>established pursuant to section 97-t of the State Finance Law. Payments of sanctions by a party who is not an attorney shall be deposited with the clerk of the court for transmittal to the Commissioner of Taxation and Finance. </a:t>
            </a:r>
            <a:r>
              <a:rPr lang="en-US" sz="1600" b="1" dirty="0"/>
              <a:t>The court shall give notice to the Lawyers' Fund of awards of sanctions payable to the fund by sending a copy of the order awarding sanctions, or by sending other appropriate notice, to the Lawyers' Fund for Client Protection, 119 Washington Avenue, Albany, NY 12210</a:t>
            </a:r>
            <a:r>
              <a:rPr lang="en-US" sz="1600" b="1" dirty="0" smtClean="0"/>
              <a:t>.</a:t>
            </a:r>
            <a:endParaRPr lang="en-US" sz="1600" dirty="0"/>
          </a:p>
        </p:txBody>
      </p:sp>
      <p:sp>
        <p:nvSpPr>
          <p:cNvPr id="4" name="Content Placeholder 2"/>
          <p:cNvSpPr txBox="1">
            <a:spLocks/>
          </p:cNvSpPr>
          <p:nvPr/>
        </p:nvSpPr>
        <p:spPr>
          <a:xfrm>
            <a:off x="516925" y="911609"/>
            <a:ext cx="2778211" cy="18072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t>Maximum sanction is $10,000 </a:t>
            </a:r>
            <a:r>
              <a:rPr lang="en-US" u="sng" dirty="0" smtClean="0"/>
              <a:t>per occurrence</a:t>
            </a:r>
            <a:r>
              <a:rPr lang="en-US" dirty="0" smtClean="0"/>
              <a:t>.</a:t>
            </a:r>
            <a:endParaRPr lang="en-US" dirty="0"/>
          </a:p>
        </p:txBody>
      </p:sp>
      <p:sp>
        <p:nvSpPr>
          <p:cNvPr id="5" name="Content Placeholder 2"/>
          <p:cNvSpPr txBox="1">
            <a:spLocks/>
          </p:cNvSpPr>
          <p:nvPr/>
        </p:nvSpPr>
        <p:spPr>
          <a:xfrm>
            <a:off x="665205" y="3029936"/>
            <a:ext cx="2778211" cy="180726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t>Sanctions imposed against attorneys shall be deposited with the Lawyers’ Fund for Client Protection.*</a:t>
            </a:r>
            <a:endParaRPr lang="en-US" dirty="0"/>
          </a:p>
        </p:txBody>
      </p:sp>
      <p:sp>
        <p:nvSpPr>
          <p:cNvPr id="6" name="Content Placeholder 2"/>
          <p:cNvSpPr txBox="1">
            <a:spLocks/>
          </p:cNvSpPr>
          <p:nvPr/>
        </p:nvSpPr>
        <p:spPr>
          <a:xfrm>
            <a:off x="2174789" y="5797468"/>
            <a:ext cx="8163697" cy="11066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smtClean="0"/>
              <a:t>*Sanctions imposed against parties/litigants are payable to the Commission of Tax and Finance.</a:t>
            </a:r>
            <a:endParaRPr lang="en-US" sz="1600" dirty="0"/>
          </a:p>
        </p:txBody>
      </p:sp>
    </p:spTree>
    <p:extLst>
      <p:ext uri="{BB962C8B-B14F-4D97-AF65-F5344CB8AC3E}">
        <p14:creationId xmlns:p14="http://schemas.microsoft.com/office/powerpoint/2010/main" val="4134078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3627</TotalTime>
  <Words>3069</Words>
  <Application>Microsoft Office PowerPoint</Application>
  <PresentationFormat>Widescreen</PresentationFormat>
  <Paragraphs>199</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Century Gothic</vt:lpstr>
      <vt:lpstr>Symbol</vt:lpstr>
      <vt:lpstr>Times New Roman</vt:lpstr>
      <vt:lpstr>Office Theme</vt:lpstr>
      <vt:lpstr>Streams to Success</vt:lpstr>
      <vt:lpstr>Egon: Don’t cross the streams.  Peter:  Why?  Egon:  It would be bad.  Peter:  I’m fuzzy on the whole good/bad thing.  What do you mean “bad”?  Egon:  Try to imagine all life as you know it  stopping instantaneously and every  molecule in your body exploding at the  speed of light.  Raymond: Total protonic reversal.  Peter:  That’s bad. Okay. Alright, important safety  tip, thanks Egon.</vt:lpstr>
      <vt:lpstr>PowerPoint Presentation</vt:lpstr>
      <vt:lpstr>Standard/Traditional Revenue Streams</vt:lpstr>
      <vt:lpstr>Pros and Cons of Alternative Revenue Streams</vt:lpstr>
      <vt:lpstr>PowerPoint Presentation</vt:lpstr>
      <vt:lpstr>Judicial Sanctions – NY History</vt:lpstr>
      <vt:lpstr>Rule 130-1.1 – Costs; sanctions</vt:lpstr>
      <vt:lpstr>Rule 130-1.2 – Frivolous Conduct</vt:lpstr>
      <vt:lpstr>Rule 130-2 – Failure to Appear</vt:lpstr>
      <vt:lpstr>PowerPoint Presentation</vt:lpstr>
      <vt:lpstr>Judicial Sanctions - Mechanics</vt:lpstr>
      <vt:lpstr>Judicial Sanctions – Collection Protocol</vt:lpstr>
      <vt:lpstr>Judicial Sanctions - Results</vt:lpstr>
      <vt:lpstr>PowerPoint Presentation</vt:lpstr>
      <vt:lpstr>PowerPoint Presentation</vt:lpstr>
      <vt:lpstr>PowerPoint Presentation</vt:lpstr>
      <vt:lpstr>PowerPoint Presentation</vt:lpstr>
      <vt:lpstr>PowerPoint Presentation</vt:lpstr>
      <vt:lpstr>PowerPoint Presentation</vt:lpstr>
      <vt:lpstr>Missing Client/Deceased Attorney Escrow</vt:lpstr>
      <vt:lpstr>Review Your State’s APL</vt:lpstr>
      <vt:lpstr>PowerPoint Presentation</vt:lpstr>
      <vt:lpstr>PowerPoint Presentation</vt:lpstr>
      <vt:lpstr>In 2017:</vt:lpstr>
      <vt:lpstr>Missing Client/Deceased Attorney Escrow</vt:lpstr>
      <vt:lpstr>Results: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Egon: Don’t cross the streams.  Peter:  Why?  Egon:  It would be bad.  Peter:  I’m fuzzy on the whole good/bad thing.  What do you mean “bad”?  Egon:  Try to imagine all life as you know it  stopping instantaneously and every  molecule in your body exploding at the  speed of light.  Raymond: Total protonic reversal.  Peter:  That’s bad. Okay. Alright, important safety  tip, thanks Egon.</dc:title>
  <dc:creator>Mike Knight</dc:creator>
  <cp:lastModifiedBy>Mike Knight</cp:lastModifiedBy>
  <cp:revision>85</cp:revision>
  <cp:lastPrinted>2022-08-18T20:06:07Z</cp:lastPrinted>
  <dcterms:created xsi:type="dcterms:W3CDTF">2022-07-26T12:23:54Z</dcterms:created>
  <dcterms:modified xsi:type="dcterms:W3CDTF">2022-09-12T19:58:14Z</dcterms:modified>
</cp:coreProperties>
</file>