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6" r:id="rId11"/>
    <p:sldId id="276" r:id="rId12"/>
    <p:sldId id="269" r:id="rId13"/>
    <p:sldId id="270" r:id="rId14"/>
    <p:sldId id="271" r:id="rId15"/>
    <p:sldId id="275" r:id="rId16"/>
    <p:sldId id="274" r:id="rId17"/>
    <p:sldId id="272" r:id="rId18"/>
    <p:sldId id="273"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56"/>
      </p:cViewPr>
      <p:guideLst/>
    </p:cSldViewPr>
  </p:slideViewPr>
  <p:notesTextViewPr>
    <p:cViewPr>
      <p:scale>
        <a:sx n="1" d="1"/>
        <a:sy n="1" d="1"/>
      </p:scale>
      <p:origin x="0" y="0"/>
    </p:cViewPr>
  </p:notesTextViewPr>
  <p:notesViewPr>
    <p:cSldViewPr snapToGrid="0">
      <p:cViewPr varScale="1">
        <p:scale>
          <a:sx n="51" d="100"/>
          <a:sy n="51" d="100"/>
        </p:scale>
        <p:origin x="2692"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0D4EC4-06C2-472F-817C-903DB4C3D9B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8EECC01-36EC-46EB-BEA7-85B8308043F7}">
      <dgm:prSet/>
      <dgm:spPr/>
      <dgm:t>
        <a:bodyPr/>
        <a:lstStyle/>
        <a:p>
          <a:r>
            <a:rPr lang="en-US"/>
            <a:t>Diversion</a:t>
          </a:r>
        </a:p>
      </dgm:t>
    </dgm:pt>
    <dgm:pt modelId="{D9DA0658-3D5A-4D28-ACCD-DD33EA77B294}" type="parTrans" cxnId="{26A60766-6917-4BF6-AC58-8F65C8F4CA05}">
      <dgm:prSet/>
      <dgm:spPr/>
      <dgm:t>
        <a:bodyPr/>
        <a:lstStyle/>
        <a:p>
          <a:endParaRPr lang="en-US"/>
        </a:p>
      </dgm:t>
    </dgm:pt>
    <dgm:pt modelId="{7F5C0C28-9575-43D9-AA5C-AB9BD980C3DE}" type="sibTrans" cxnId="{26A60766-6917-4BF6-AC58-8F65C8F4CA05}">
      <dgm:prSet/>
      <dgm:spPr/>
      <dgm:t>
        <a:bodyPr/>
        <a:lstStyle/>
        <a:p>
          <a:endParaRPr lang="en-US"/>
        </a:p>
      </dgm:t>
    </dgm:pt>
    <dgm:pt modelId="{7E178297-461E-4DB8-925B-1CD03A5FE798}">
      <dgm:prSet/>
      <dgm:spPr/>
      <dgm:t>
        <a:bodyPr/>
        <a:lstStyle/>
        <a:p>
          <a:r>
            <a:rPr lang="en-US"/>
            <a:t>Discipline</a:t>
          </a:r>
        </a:p>
      </dgm:t>
    </dgm:pt>
    <dgm:pt modelId="{B99C54CA-EBF6-40F3-A07B-146F8BCA96FF}" type="parTrans" cxnId="{6983377B-5688-4A40-8E99-C2CAE57A7D2D}">
      <dgm:prSet/>
      <dgm:spPr/>
      <dgm:t>
        <a:bodyPr/>
        <a:lstStyle/>
        <a:p>
          <a:endParaRPr lang="en-US"/>
        </a:p>
      </dgm:t>
    </dgm:pt>
    <dgm:pt modelId="{343E1117-BEC2-4BDF-AE10-77E23A68A2AF}" type="sibTrans" cxnId="{6983377B-5688-4A40-8E99-C2CAE57A7D2D}">
      <dgm:prSet/>
      <dgm:spPr/>
      <dgm:t>
        <a:bodyPr/>
        <a:lstStyle/>
        <a:p>
          <a:endParaRPr lang="en-US"/>
        </a:p>
      </dgm:t>
    </dgm:pt>
    <dgm:pt modelId="{6DAE06B0-4A9A-434B-A356-598DFDFA7C3D}">
      <dgm:prSet/>
      <dgm:spPr/>
      <dgm:t>
        <a:bodyPr/>
        <a:lstStyle/>
        <a:p>
          <a:r>
            <a:rPr lang="en-US"/>
            <a:t>Prevention</a:t>
          </a:r>
        </a:p>
      </dgm:t>
    </dgm:pt>
    <dgm:pt modelId="{5580E2B4-7DAC-4973-B75C-32455C13D780}" type="parTrans" cxnId="{D0661A99-DA45-4B28-B9E0-294E8F62CE88}">
      <dgm:prSet/>
      <dgm:spPr/>
      <dgm:t>
        <a:bodyPr/>
        <a:lstStyle/>
        <a:p>
          <a:endParaRPr lang="en-US"/>
        </a:p>
      </dgm:t>
    </dgm:pt>
    <dgm:pt modelId="{F83CBBFA-5BCB-40BD-8384-CD60960AFF09}" type="sibTrans" cxnId="{D0661A99-DA45-4B28-B9E0-294E8F62CE88}">
      <dgm:prSet/>
      <dgm:spPr/>
      <dgm:t>
        <a:bodyPr/>
        <a:lstStyle/>
        <a:p>
          <a:endParaRPr lang="en-US"/>
        </a:p>
      </dgm:t>
    </dgm:pt>
    <dgm:pt modelId="{2F0B941A-84A9-4885-8B57-17A6DB38707F}" type="pres">
      <dgm:prSet presAssocID="{B60D4EC4-06C2-472F-817C-903DB4C3D9BD}" presName="linear" presStyleCnt="0">
        <dgm:presLayoutVars>
          <dgm:animLvl val="lvl"/>
          <dgm:resizeHandles val="exact"/>
        </dgm:presLayoutVars>
      </dgm:prSet>
      <dgm:spPr/>
    </dgm:pt>
    <dgm:pt modelId="{2A24252C-580D-4F70-B692-4C666498BFE8}" type="pres">
      <dgm:prSet presAssocID="{C8EECC01-36EC-46EB-BEA7-85B8308043F7}" presName="parentText" presStyleLbl="node1" presStyleIdx="0" presStyleCnt="3">
        <dgm:presLayoutVars>
          <dgm:chMax val="0"/>
          <dgm:bulletEnabled val="1"/>
        </dgm:presLayoutVars>
      </dgm:prSet>
      <dgm:spPr/>
    </dgm:pt>
    <dgm:pt modelId="{20D8BE26-7870-4CF6-A289-1AFE9946268F}" type="pres">
      <dgm:prSet presAssocID="{7F5C0C28-9575-43D9-AA5C-AB9BD980C3DE}" presName="spacer" presStyleCnt="0"/>
      <dgm:spPr/>
    </dgm:pt>
    <dgm:pt modelId="{14F5A386-EAC0-4CBC-BC8B-70893700B780}" type="pres">
      <dgm:prSet presAssocID="{7E178297-461E-4DB8-925B-1CD03A5FE798}" presName="parentText" presStyleLbl="node1" presStyleIdx="1" presStyleCnt="3">
        <dgm:presLayoutVars>
          <dgm:chMax val="0"/>
          <dgm:bulletEnabled val="1"/>
        </dgm:presLayoutVars>
      </dgm:prSet>
      <dgm:spPr/>
    </dgm:pt>
    <dgm:pt modelId="{EC2C12F5-277D-4579-8F4A-8419A0910199}" type="pres">
      <dgm:prSet presAssocID="{343E1117-BEC2-4BDF-AE10-77E23A68A2AF}" presName="spacer" presStyleCnt="0"/>
      <dgm:spPr/>
    </dgm:pt>
    <dgm:pt modelId="{441ED948-D154-4962-8F11-631692C21597}" type="pres">
      <dgm:prSet presAssocID="{6DAE06B0-4A9A-434B-A356-598DFDFA7C3D}" presName="parentText" presStyleLbl="node1" presStyleIdx="2" presStyleCnt="3">
        <dgm:presLayoutVars>
          <dgm:chMax val="0"/>
          <dgm:bulletEnabled val="1"/>
        </dgm:presLayoutVars>
      </dgm:prSet>
      <dgm:spPr/>
    </dgm:pt>
  </dgm:ptLst>
  <dgm:cxnLst>
    <dgm:cxn modelId="{26A60766-6917-4BF6-AC58-8F65C8F4CA05}" srcId="{B60D4EC4-06C2-472F-817C-903DB4C3D9BD}" destId="{C8EECC01-36EC-46EB-BEA7-85B8308043F7}" srcOrd="0" destOrd="0" parTransId="{D9DA0658-3D5A-4D28-ACCD-DD33EA77B294}" sibTransId="{7F5C0C28-9575-43D9-AA5C-AB9BD980C3DE}"/>
    <dgm:cxn modelId="{6983377B-5688-4A40-8E99-C2CAE57A7D2D}" srcId="{B60D4EC4-06C2-472F-817C-903DB4C3D9BD}" destId="{7E178297-461E-4DB8-925B-1CD03A5FE798}" srcOrd="1" destOrd="0" parTransId="{B99C54CA-EBF6-40F3-A07B-146F8BCA96FF}" sibTransId="{343E1117-BEC2-4BDF-AE10-77E23A68A2AF}"/>
    <dgm:cxn modelId="{D0661A99-DA45-4B28-B9E0-294E8F62CE88}" srcId="{B60D4EC4-06C2-472F-817C-903DB4C3D9BD}" destId="{6DAE06B0-4A9A-434B-A356-598DFDFA7C3D}" srcOrd="2" destOrd="0" parTransId="{5580E2B4-7DAC-4973-B75C-32455C13D780}" sibTransId="{F83CBBFA-5BCB-40BD-8384-CD60960AFF09}"/>
    <dgm:cxn modelId="{8A5D82C4-EF34-4B4E-A7D2-A04EC1F6DAD0}" type="presOf" srcId="{6DAE06B0-4A9A-434B-A356-598DFDFA7C3D}" destId="{441ED948-D154-4962-8F11-631692C21597}" srcOrd="0" destOrd="0" presId="urn:microsoft.com/office/officeart/2005/8/layout/vList2"/>
    <dgm:cxn modelId="{8C5F51CE-6376-4291-B018-F661C6D8FC41}" type="presOf" srcId="{7E178297-461E-4DB8-925B-1CD03A5FE798}" destId="{14F5A386-EAC0-4CBC-BC8B-70893700B780}" srcOrd="0" destOrd="0" presId="urn:microsoft.com/office/officeart/2005/8/layout/vList2"/>
    <dgm:cxn modelId="{DDC6B2CF-A2E0-4BE6-8EFA-920D0512634D}" type="presOf" srcId="{B60D4EC4-06C2-472F-817C-903DB4C3D9BD}" destId="{2F0B941A-84A9-4885-8B57-17A6DB38707F}" srcOrd="0" destOrd="0" presId="urn:microsoft.com/office/officeart/2005/8/layout/vList2"/>
    <dgm:cxn modelId="{9F607FDD-3014-4110-97D1-CEDF25ED7CBC}" type="presOf" srcId="{C8EECC01-36EC-46EB-BEA7-85B8308043F7}" destId="{2A24252C-580D-4F70-B692-4C666498BFE8}" srcOrd="0" destOrd="0" presId="urn:microsoft.com/office/officeart/2005/8/layout/vList2"/>
    <dgm:cxn modelId="{51071266-02DE-4AF2-BADE-15F6FCCA8DA6}" type="presParOf" srcId="{2F0B941A-84A9-4885-8B57-17A6DB38707F}" destId="{2A24252C-580D-4F70-B692-4C666498BFE8}" srcOrd="0" destOrd="0" presId="urn:microsoft.com/office/officeart/2005/8/layout/vList2"/>
    <dgm:cxn modelId="{67E05612-BA35-425B-9267-388B15FA8E41}" type="presParOf" srcId="{2F0B941A-84A9-4885-8B57-17A6DB38707F}" destId="{20D8BE26-7870-4CF6-A289-1AFE9946268F}" srcOrd="1" destOrd="0" presId="urn:microsoft.com/office/officeart/2005/8/layout/vList2"/>
    <dgm:cxn modelId="{510517DA-EF36-4B78-84F1-064B5EDD5224}" type="presParOf" srcId="{2F0B941A-84A9-4885-8B57-17A6DB38707F}" destId="{14F5A386-EAC0-4CBC-BC8B-70893700B780}" srcOrd="2" destOrd="0" presId="urn:microsoft.com/office/officeart/2005/8/layout/vList2"/>
    <dgm:cxn modelId="{52186F4D-36CE-48DB-AAD9-1E53E47C07FC}" type="presParOf" srcId="{2F0B941A-84A9-4885-8B57-17A6DB38707F}" destId="{EC2C12F5-277D-4579-8F4A-8419A0910199}" srcOrd="3" destOrd="0" presId="urn:microsoft.com/office/officeart/2005/8/layout/vList2"/>
    <dgm:cxn modelId="{13D74569-2A7A-4E03-8A87-9366E8906170}" type="presParOf" srcId="{2F0B941A-84A9-4885-8B57-17A6DB38707F}" destId="{441ED948-D154-4962-8F11-631692C21597}"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D58D0A-64D8-4D64-83DE-06E7498ECFA9}"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FFF5856F-624C-45DC-A9BB-0B9D0E88AE91}">
      <dgm:prSet/>
      <dgm:spPr/>
      <dgm:t>
        <a:bodyPr/>
        <a:lstStyle/>
        <a:p>
          <a:r>
            <a:rPr lang="en-US"/>
            <a:t>Invitation only v. Open to all</a:t>
          </a:r>
        </a:p>
      </dgm:t>
    </dgm:pt>
    <dgm:pt modelId="{8232332C-518B-4950-B535-9017266B51AF}" type="parTrans" cxnId="{49ED7935-38AD-457B-9CC8-E81617A89D07}">
      <dgm:prSet/>
      <dgm:spPr/>
      <dgm:t>
        <a:bodyPr/>
        <a:lstStyle/>
        <a:p>
          <a:endParaRPr lang="en-US"/>
        </a:p>
      </dgm:t>
    </dgm:pt>
    <dgm:pt modelId="{6691E08B-B69D-4F28-A3D8-15CE896213AC}" type="sibTrans" cxnId="{49ED7935-38AD-457B-9CC8-E81617A89D07}">
      <dgm:prSet/>
      <dgm:spPr/>
      <dgm:t>
        <a:bodyPr/>
        <a:lstStyle/>
        <a:p>
          <a:endParaRPr lang="en-US"/>
        </a:p>
      </dgm:t>
    </dgm:pt>
    <dgm:pt modelId="{C10D5E78-56BA-4409-9A70-580E75648947}">
      <dgm:prSet/>
      <dgm:spPr/>
      <dgm:t>
        <a:bodyPr/>
        <a:lstStyle/>
        <a:p>
          <a:r>
            <a:rPr lang="en-US"/>
            <a:t>Non-lawyer staff</a:t>
          </a:r>
        </a:p>
      </dgm:t>
    </dgm:pt>
    <dgm:pt modelId="{197D475C-7BFC-4432-9411-ACCEBB8E1FCE}" type="parTrans" cxnId="{7F27DF45-71D7-4DE1-BF7C-E2C8ED32DFE9}">
      <dgm:prSet/>
      <dgm:spPr/>
      <dgm:t>
        <a:bodyPr/>
        <a:lstStyle/>
        <a:p>
          <a:endParaRPr lang="en-US"/>
        </a:p>
      </dgm:t>
    </dgm:pt>
    <dgm:pt modelId="{17E4EF24-4414-40BC-8B6B-D893B54B35BD}" type="sibTrans" cxnId="{7F27DF45-71D7-4DE1-BF7C-E2C8ED32DFE9}">
      <dgm:prSet/>
      <dgm:spPr/>
      <dgm:t>
        <a:bodyPr/>
        <a:lstStyle/>
        <a:p>
          <a:endParaRPr lang="en-US"/>
        </a:p>
      </dgm:t>
    </dgm:pt>
    <dgm:pt modelId="{274F8AFD-FDE8-418E-BFE2-4F452940514B}">
      <dgm:prSet/>
      <dgm:spPr/>
      <dgm:t>
        <a:bodyPr/>
        <a:lstStyle/>
        <a:p>
          <a:r>
            <a:rPr lang="en-US"/>
            <a:t>New lawyers</a:t>
          </a:r>
        </a:p>
      </dgm:t>
    </dgm:pt>
    <dgm:pt modelId="{37288AF5-B798-4B1E-90F9-B26DEAFB2326}" type="parTrans" cxnId="{8D67D3AF-B859-4D4E-A7CA-CE9010B28CFF}">
      <dgm:prSet/>
      <dgm:spPr/>
      <dgm:t>
        <a:bodyPr/>
        <a:lstStyle/>
        <a:p>
          <a:endParaRPr lang="en-US"/>
        </a:p>
      </dgm:t>
    </dgm:pt>
    <dgm:pt modelId="{CAF075B2-5EA9-49C6-8E7B-AADE59380F41}" type="sibTrans" cxnId="{8D67D3AF-B859-4D4E-A7CA-CE9010B28CFF}">
      <dgm:prSet/>
      <dgm:spPr/>
      <dgm:t>
        <a:bodyPr/>
        <a:lstStyle/>
        <a:p>
          <a:endParaRPr lang="en-US"/>
        </a:p>
      </dgm:t>
    </dgm:pt>
    <dgm:pt modelId="{F0BA8EEA-1968-4925-8F5B-6F49357D93BD}" type="pres">
      <dgm:prSet presAssocID="{D3D58D0A-64D8-4D64-83DE-06E7498ECFA9}" presName="linear" presStyleCnt="0">
        <dgm:presLayoutVars>
          <dgm:animLvl val="lvl"/>
          <dgm:resizeHandles val="exact"/>
        </dgm:presLayoutVars>
      </dgm:prSet>
      <dgm:spPr/>
    </dgm:pt>
    <dgm:pt modelId="{F6F62CE3-D05F-484B-B705-36B60CF794BB}" type="pres">
      <dgm:prSet presAssocID="{FFF5856F-624C-45DC-A9BB-0B9D0E88AE91}" presName="parentText" presStyleLbl="node1" presStyleIdx="0" presStyleCnt="3">
        <dgm:presLayoutVars>
          <dgm:chMax val="0"/>
          <dgm:bulletEnabled val="1"/>
        </dgm:presLayoutVars>
      </dgm:prSet>
      <dgm:spPr/>
    </dgm:pt>
    <dgm:pt modelId="{1E381129-145D-4901-9DDD-1A1CB045F0E7}" type="pres">
      <dgm:prSet presAssocID="{6691E08B-B69D-4F28-A3D8-15CE896213AC}" presName="spacer" presStyleCnt="0"/>
      <dgm:spPr/>
    </dgm:pt>
    <dgm:pt modelId="{789C6929-A2D8-468F-90FE-FDA1F3634302}" type="pres">
      <dgm:prSet presAssocID="{C10D5E78-56BA-4409-9A70-580E75648947}" presName="parentText" presStyleLbl="node1" presStyleIdx="1" presStyleCnt="3">
        <dgm:presLayoutVars>
          <dgm:chMax val="0"/>
          <dgm:bulletEnabled val="1"/>
        </dgm:presLayoutVars>
      </dgm:prSet>
      <dgm:spPr/>
    </dgm:pt>
    <dgm:pt modelId="{4D8AE1B6-326F-4C59-B090-BC3A8B32A5E9}" type="pres">
      <dgm:prSet presAssocID="{17E4EF24-4414-40BC-8B6B-D893B54B35BD}" presName="spacer" presStyleCnt="0"/>
      <dgm:spPr/>
    </dgm:pt>
    <dgm:pt modelId="{D4E88750-8425-443B-A662-643B710ABDDB}" type="pres">
      <dgm:prSet presAssocID="{274F8AFD-FDE8-418E-BFE2-4F452940514B}" presName="parentText" presStyleLbl="node1" presStyleIdx="2" presStyleCnt="3">
        <dgm:presLayoutVars>
          <dgm:chMax val="0"/>
          <dgm:bulletEnabled val="1"/>
        </dgm:presLayoutVars>
      </dgm:prSet>
      <dgm:spPr/>
    </dgm:pt>
  </dgm:ptLst>
  <dgm:cxnLst>
    <dgm:cxn modelId="{49ED7935-38AD-457B-9CC8-E81617A89D07}" srcId="{D3D58D0A-64D8-4D64-83DE-06E7498ECFA9}" destId="{FFF5856F-624C-45DC-A9BB-0B9D0E88AE91}" srcOrd="0" destOrd="0" parTransId="{8232332C-518B-4950-B535-9017266B51AF}" sibTransId="{6691E08B-B69D-4F28-A3D8-15CE896213AC}"/>
    <dgm:cxn modelId="{7F27DF45-71D7-4DE1-BF7C-E2C8ED32DFE9}" srcId="{D3D58D0A-64D8-4D64-83DE-06E7498ECFA9}" destId="{C10D5E78-56BA-4409-9A70-580E75648947}" srcOrd="1" destOrd="0" parTransId="{197D475C-7BFC-4432-9411-ACCEBB8E1FCE}" sibTransId="{17E4EF24-4414-40BC-8B6B-D893B54B35BD}"/>
    <dgm:cxn modelId="{8B537848-9D74-4B95-8C9F-58069A71E00C}" type="presOf" srcId="{C10D5E78-56BA-4409-9A70-580E75648947}" destId="{789C6929-A2D8-468F-90FE-FDA1F3634302}" srcOrd="0" destOrd="0" presId="urn:microsoft.com/office/officeart/2005/8/layout/vList2"/>
    <dgm:cxn modelId="{8D67D3AF-B859-4D4E-A7CA-CE9010B28CFF}" srcId="{D3D58D0A-64D8-4D64-83DE-06E7498ECFA9}" destId="{274F8AFD-FDE8-418E-BFE2-4F452940514B}" srcOrd="2" destOrd="0" parTransId="{37288AF5-B798-4B1E-90F9-B26DEAFB2326}" sibTransId="{CAF075B2-5EA9-49C6-8E7B-AADE59380F41}"/>
    <dgm:cxn modelId="{FAA687CE-691B-47B1-BEBF-91DD299DEC2E}" type="presOf" srcId="{274F8AFD-FDE8-418E-BFE2-4F452940514B}" destId="{D4E88750-8425-443B-A662-643B710ABDDB}" srcOrd="0" destOrd="0" presId="urn:microsoft.com/office/officeart/2005/8/layout/vList2"/>
    <dgm:cxn modelId="{74C260ED-1B81-4BA7-B7FD-0417D53E00AD}" type="presOf" srcId="{D3D58D0A-64D8-4D64-83DE-06E7498ECFA9}" destId="{F0BA8EEA-1968-4925-8F5B-6F49357D93BD}" srcOrd="0" destOrd="0" presId="urn:microsoft.com/office/officeart/2005/8/layout/vList2"/>
    <dgm:cxn modelId="{C8CFEBFB-430B-4EE1-B5BA-4A2196E9A706}" type="presOf" srcId="{FFF5856F-624C-45DC-A9BB-0B9D0E88AE91}" destId="{F6F62CE3-D05F-484B-B705-36B60CF794BB}" srcOrd="0" destOrd="0" presId="urn:microsoft.com/office/officeart/2005/8/layout/vList2"/>
    <dgm:cxn modelId="{98972EF4-F5F0-4C5C-934A-51AEC82762E5}" type="presParOf" srcId="{F0BA8EEA-1968-4925-8F5B-6F49357D93BD}" destId="{F6F62CE3-D05F-484B-B705-36B60CF794BB}" srcOrd="0" destOrd="0" presId="urn:microsoft.com/office/officeart/2005/8/layout/vList2"/>
    <dgm:cxn modelId="{04D7513A-3844-4346-A96A-69726D09E737}" type="presParOf" srcId="{F0BA8EEA-1968-4925-8F5B-6F49357D93BD}" destId="{1E381129-145D-4901-9DDD-1A1CB045F0E7}" srcOrd="1" destOrd="0" presId="urn:microsoft.com/office/officeart/2005/8/layout/vList2"/>
    <dgm:cxn modelId="{C9681719-1CF2-41BF-AFF6-0BF81BA2EC6B}" type="presParOf" srcId="{F0BA8EEA-1968-4925-8F5B-6F49357D93BD}" destId="{789C6929-A2D8-468F-90FE-FDA1F3634302}" srcOrd="2" destOrd="0" presId="urn:microsoft.com/office/officeart/2005/8/layout/vList2"/>
    <dgm:cxn modelId="{D1D7272A-52F1-4947-B52E-2F543A0CD78F}" type="presParOf" srcId="{F0BA8EEA-1968-4925-8F5B-6F49357D93BD}" destId="{4D8AE1B6-326F-4C59-B090-BC3A8B32A5E9}" srcOrd="3" destOrd="0" presId="urn:microsoft.com/office/officeart/2005/8/layout/vList2"/>
    <dgm:cxn modelId="{4C3A0A9C-2DDA-439D-AFE1-25DF9A51C3F9}" type="presParOf" srcId="{F0BA8EEA-1968-4925-8F5B-6F49357D93BD}" destId="{D4E88750-8425-443B-A662-643B710ABDD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9DD307-73BB-4185-B209-C9BA03A0597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A80A1E8-F4A5-4ACE-B1BC-9D3E8EE80250}">
      <dgm:prSet/>
      <dgm:spPr/>
      <dgm:t>
        <a:bodyPr/>
        <a:lstStyle/>
        <a:p>
          <a:pPr>
            <a:defRPr cap="all"/>
          </a:pPr>
          <a:r>
            <a:rPr lang="en-US"/>
            <a:t>Text of Rule 1.15</a:t>
          </a:r>
        </a:p>
      </dgm:t>
    </dgm:pt>
    <dgm:pt modelId="{C395F205-6B79-4E06-930B-81824F4AD660}" type="parTrans" cxnId="{44B4873E-4A57-4B20-9CB4-C13780220918}">
      <dgm:prSet/>
      <dgm:spPr/>
      <dgm:t>
        <a:bodyPr/>
        <a:lstStyle/>
        <a:p>
          <a:endParaRPr lang="en-US"/>
        </a:p>
      </dgm:t>
    </dgm:pt>
    <dgm:pt modelId="{A8AAFCD2-DC60-418B-98E8-40680251DB96}" type="sibTrans" cxnId="{44B4873E-4A57-4B20-9CB4-C13780220918}">
      <dgm:prSet/>
      <dgm:spPr/>
      <dgm:t>
        <a:bodyPr/>
        <a:lstStyle/>
        <a:p>
          <a:endParaRPr lang="en-US"/>
        </a:p>
      </dgm:t>
    </dgm:pt>
    <dgm:pt modelId="{631FAD5C-6ECB-454C-80F5-862EE312CEF7}">
      <dgm:prSet/>
      <dgm:spPr/>
      <dgm:t>
        <a:bodyPr/>
        <a:lstStyle/>
        <a:p>
          <a:pPr>
            <a:defRPr cap="all"/>
          </a:pPr>
          <a:r>
            <a:rPr lang="en-US"/>
            <a:t>Cases and ethics opinions</a:t>
          </a:r>
        </a:p>
      </dgm:t>
    </dgm:pt>
    <dgm:pt modelId="{7C07A4E2-7963-49C9-A3EF-76BC4304C78A}" type="parTrans" cxnId="{B11F8ABA-22C7-4A07-B9DA-7E6204AEE918}">
      <dgm:prSet/>
      <dgm:spPr/>
      <dgm:t>
        <a:bodyPr/>
        <a:lstStyle/>
        <a:p>
          <a:endParaRPr lang="en-US"/>
        </a:p>
      </dgm:t>
    </dgm:pt>
    <dgm:pt modelId="{6C594026-3572-4EBB-81A5-5FE545DD077B}" type="sibTrans" cxnId="{B11F8ABA-22C7-4A07-B9DA-7E6204AEE918}">
      <dgm:prSet/>
      <dgm:spPr/>
      <dgm:t>
        <a:bodyPr/>
        <a:lstStyle/>
        <a:p>
          <a:endParaRPr lang="en-US"/>
        </a:p>
      </dgm:t>
    </dgm:pt>
    <dgm:pt modelId="{CFA763AC-577F-4438-8CAD-F2F5AA33A65E}">
      <dgm:prSet/>
      <dgm:spPr/>
      <dgm:t>
        <a:bodyPr/>
        <a:lstStyle/>
        <a:p>
          <a:pPr>
            <a:defRPr cap="all"/>
          </a:pPr>
          <a:r>
            <a:rPr lang="en-US"/>
            <a:t>Best practices</a:t>
          </a:r>
        </a:p>
      </dgm:t>
    </dgm:pt>
    <dgm:pt modelId="{B33E5401-A7D8-493B-A9D8-797864607424}" type="parTrans" cxnId="{F99BB28F-A621-40BD-B272-C150445F2B14}">
      <dgm:prSet/>
      <dgm:spPr/>
      <dgm:t>
        <a:bodyPr/>
        <a:lstStyle/>
        <a:p>
          <a:endParaRPr lang="en-US"/>
        </a:p>
      </dgm:t>
    </dgm:pt>
    <dgm:pt modelId="{D28340D4-E959-4766-A8AD-6BA8D279907F}" type="sibTrans" cxnId="{F99BB28F-A621-40BD-B272-C150445F2B14}">
      <dgm:prSet/>
      <dgm:spPr/>
      <dgm:t>
        <a:bodyPr/>
        <a:lstStyle/>
        <a:p>
          <a:endParaRPr lang="en-US"/>
        </a:p>
      </dgm:t>
    </dgm:pt>
    <dgm:pt modelId="{709EDBD3-0BD9-4DA3-8636-B4D6186F69A6}">
      <dgm:prSet/>
      <dgm:spPr/>
      <dgm:t>
        <a:bodyPr/>
        <a:lstStyle/>
        <a:p>
          <a:pPr>
            <a:defRPr cap="all"/>
          </a:pPr>
          <a:r>
            <a:rPr lang="en-US"/>
            <a:t>Hands-on exercise</a:t>
          </a:r>
        </a:p>
      </dgm:t>
    </dgm:pt>
    <dgm:pt modelId="{6C0BBB70-5FBE-4A08-935C-7C46EDB21DB6}" type="parTrans" cxnId="{A9EDE437-7A17-424C-A550-8363DF038765}">
      <dgm:prSet/>
      <dgm:spPr/>
      <dgm:t>
        <a:bodyPr/>
        <a:lstStyle/>
        <a:p>
          <a:endParaRPr lang="en-US"/>
        </a:p>
      </dgm:t>
    </dgm:pt>
    <dgm:pt modelId="{2B1B328C-3AEF-451F-B05A-643A4EFFE1ED}" type="sibTrans" cxnId="{A9EDE437-7A17-424C-A550-8363DF038765}">
      <dgm:prSet/>
      <dgm:spPr/>
      <dgm:t>
        <a:bodyPr/>
        <a:lstStyle/>
        <a:p>
          <a:endParaRPr lang="en-US"/>
        </a:p>
      </dgm:t>
    </dgm:pt>
    <dgm:pt modelId="{814DAD8B-DE91-4090-8738-7A1501BC7215}" type="pres">
      <dgm:prSet presAssocID="{C89DD307-73BB-4185-B209-C9BA03A0597B}" presName="root" presStyleCnt="0">
        <dgm:presLayoutVars>
          <dgm:dir/>
          <dgm:resizeHandles val="exact"/>
        </dgm:presLayoutVars>
      </dgm:prSet>
      <dgm:spPr/>
    </dgm:pt>
    <dgm:pt modelId="{9C0E6DD6-E9DC-4FBB-9248-FBC79F86093F}" type="pres">
      <dgm:prSet presAssocID="{9A80A1E8-F4A5-4ACE-B1BC-9D3E8EE80250}" presName="compNode" presStyleCnt="0"/>
      <dgm:spPr/>
    </dgm:pt>
    <dgm:pt modelId="{786108A6-64D9-49C2-AD31-50FF2DF6A138}" type="pres">
      <dgm:prSet presAssocID="{9A80A1E8-F4A5-4ACE-B1BC-9D3E8EE80250}" presName="iconBgRect" presStyleLbl="bgShp" presStyleIdx="0" presStyleCnt="4"/>
      <dgm:spPr/>
    </dgm:pt>
    <dgm:pt modelId="{0AFCC44A-E2E6-40F3-AAC3-7C06EC86ECD6}" type="pres">
      <dgm:prSet presAssocID="{9A80A1E8-F4A5-4ACE-B1BC-9D3E8EE8025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Book"/>
        </a:ext>
      </dgm:extLst>
    </dgm:pt>
    <dgm:pt modelId="{38ED56AC-74A3-4C36-86A7-46C6E4B360C8}" type="pres">
      <dgm:prSet presAssocID="{9A80A1E8-F4A5-4ACE-B1BC-9D3E8EE80250}" presName="spaceRect" presStyleCnt="0"/>
      <dgm:spPr/>
    </dgm:pt>
    <dgm:pt modelId="{A4879C5D-C4EE-432F-80D3-888641789050}" type="pres">
      <dgm:prSet presAssocID="{9A80A1E8-F4A5-4ACE-B1BC-9D3E8EE80250}" presName="textRect" presStyleLbl="revTx" presStyleIdx="0" presStyleCnt="4">
        <dgm:presLayoutVars>
          <dgm:chMax val="1"/>
          <dgm:chPref val="1"/>
        </dgm:presLayoutVars>
      </dgm:prSet>
      <dgm:spPr/>
    </dgm:pt>
    <dgm:pt modelId="{A605FF55-F532-4214-BC17-5F8B15A70FB6}" type="pres">
      <dgm:prSet presAssocID="{A8AAFCD2-DC60-418B-98E8-40680251DB96}" presName="sibTrans" presStyleCnt="0"/>
      <dgm:spPr/>
    </dgm:pt>
    <dgm:pt modelId="{B8EA85E8-69BF-48C7-9A6D-27B6F0F82FD4}" type="pres">
      <dgm:prSet presAssocID="{631FAD5C-6ECB-454C-80F5-862EE312CEF7}" presName="compNode" presStyleCnt="0"/>
      <dgm:spPr/>
    </dgm:pt>
    <dgm:pt modelId="{3F549967-42D0-446C-81CA-ADAAF3C5D2FF}" type="pres">
      <dgm:prSet presAssocID="{631FAD5C-6ECB-454C-80F5-862EE312CEF7}" presName="iconBgRect" presStyleLbl="bgShp" presStyleIdx="1" presStyleCnt="4"/>
      <dgm:spPr/>
    </dgm:pt>
    <dgm:pt modelId="{34ACB936-9802-46B0-A8B4-2C60323045A1}" type="pres">
      <dgm:prSet presAssocID="{631FAD5C-6ECB-454C-80F5-862EE312CEF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0647E9DE-7332-4981-A082-1A70C5A75AB4}" type="pres">
      <dgm:prSet presAssocID="{631FAD5C-6ECB-454C-80F5-862EE312CEF7}" presName="spaceRect" presStyleCnt="0"/>
      <dgm:spPr/>
    </dgm:pt>
    <dgm:pt modelId="{B2AB709E-40E4-49DC-AC94-DC8B35D2ADCB}" type="pres">
      <dgm:prSet presAssocID="{631FAD5C-6ECB-454C-80F5-862EE312CEF7}" presName="textRect" presStyleLbl="revTx" presStyleIdx="1" presStyleCnt="4">
        <dgm:presLayoutVars>
          <dgm:chMax val="1"/>
          <dgm:chPref val="1"/>
        </dgm:presLayoutVars>
      </dgm:prSet>
      <dgm:spPr/>
    </dgm:pt>
    <dgm:pt modelId="{6FDE070D-8107-4826-B4C6-42079EB3197B}" type="pres">
      <dgm:prSet presAssocID="{6C594026-3572-4EBB-81A5-5FE545DD077B}" presName="sibTrans" presStyleCnt="0"/>
      <dgm:spPr/>
    </dgm:pt>
    <dgm:pt modelId="{96027842-DB1C-4573-94FC-063836BD8CB0}" type="pres">
      <dgm:prSet presAssocID="{CFA763AC-577F-4438-8CAD-F2F5AA33A65E}" presName="compNode" presStyleCnt="0"/>
      <dgm:spPr/>
    </dgm:pt>
    <dgm:pt modelId="{81DEE3B2-3DCF-432F-A44C-4B84F641D873}" type="pres">
      <dgm:prSet presAssocID="{CFA763AC-577F-4438-8CAD-F2F5AA33A65E}" presName="iconBgRect" presStyleLbl="bgShp" presStyleIdx="2" presStyleCnt="4"/>
      <dgm:spPr/>
    </dgm:pt>
    <dgm:pt modelId="{BE3DDFDF-ACF3-4E9E-9519-B624405BAB40}" type="pres">
      <dgm:prSet presAssocID="{CFA763AC-577F-4438-8CAD-F2F5AA33A65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E6E664FF-E6D3-4C1A-96DD-EAF5A9C12FF9}" type="pres">
      <dgm:prSet presAssocID="{CFA763AC-577F-4438-8CAD-F2F5AA33A65E}" presName="spaceRect" presStyleCnt="0"/>
      <dgm:spPr/>
    </dgm:pt>
    <dgm:pt modelId="{F25E52C2-B4A7-4443-819A-A288A8EC90E1}" type="pres">
      <dgm:prSet presAssocID="{CFA763AC-577F-4438-8CAD-F2F5AA33A65E}" presName="textRect" presStyleLbl="revTx" presStyleIdx="2" presStyleCnt="4">
        <dgm:presLayoutVars>
          <dgm:chMax val="1"/>
          <dgm:chPref val="1"/>
        </dgm:presLayoutVars>
      </dgm:prSet>
      <dgm:spPr/>
    </dgm:pt>
    <dgm:pt modelId="{563AD44F-D321-43C0-A233-AE238B5559F4}" type="pres">
      <dgm:prSet presAssocID="{D28340D4-E959-4766-A8AD-6BA8D279907F}" presName="sibTrans" presStyleCnt="0"/>
      <dgm:spPr/>
    </dgm:pt>
    <dgm:pt modelId="{82E81BF0-DB35-4341-9ACC-3A623CD5352F}" type="pres">
      <dgm:prSet presAssocID="{709EDBD3-0BD9-4DA3-8636-B4D6186F69A6}" presName="compNode" presStyleCnt="0"/>
      <dgm:spPr/>
    </dgm:pt>
    <dgm:pt modelId="{8A239DBF-1C8D-441B-BDA6-21DEE46DA882}" type="pres">
      <dgm:prSet presAssocID="{709EDBD3-0BD9-4DA3-8636-B4D6186F69A6}" presName="iconBgRect" presStyleLbl="bgShp" presStyleIdx="3" presStyleCnt="4"/>
      <dgm:spPr/>
    </dgm:pt>
    <dgm:pt modelId="{06D90DE7-B069-4A79-BBA2-A270B79FB6FC}" type="pres">
      <dgm:prSet presAssocID="{709EDBD3-0BD9-4DA3-8636-B4D6186F69A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ers"/>
        </a:ext>
      </dgm:extLst>
    </dgm:pt>
    <dgm:pt modelId="{6AC0A696-D350-4F51-87F2-15681C1CBB2A}" type="pres">
      <dgm:prSet presAssocID="{709EDBD3-0BD9-4DA3-8636-B4D6186F69A6}" presName="spaceRect" presStyleCnt="0"/>
      <dgm:spPr/>
    </dgm:pt>
    <dgm:pt modelId="{EA126748-7A76-4017-9520-BA7E53DFD12B}" type="pres">
      <dgm:prSet presAssocID="{709EDBD3-0BD9-4DA3-8636-B4D6186F69A6}" presName="textRect" presStyleLbl="revTx" presStyleIdx="3" presStyleCnt="4">
        <dgm:presLayoutVars>
          <dgm:chMax val="1"/>
          <dgm:chPref val="1"/>
        </dgm:presLayoutVars>
      </dgm:prSet>
      <dgm:spPr/>
    </dgm:pt>
  </dgm:ptLst>
  <dgm:cxnLst>
    <dgm:cxn modelId="{9EA6AD03-5CCD-4764-AF45-0E1E73487985}" type="presOf" srcId="{9A80A1E8-F4A5-4ACE-B1BC-9D3E8EE80250}" destId="{A4879C5D-C4EE-432F-80D3-888641789050}" srcOrd="0" destOrd="0" presId="urn:microsoft.com/office/officeart/2018/5/layout/IconCircleLabelList"/>
    <dgm:cxn modelId="{A9EDE437-7A17-424C-A550-8363DF038765}" srcId="{C89DD307-73BB-4185-B209-C9BA03A0597B}" destId="{709EDBD3-0BD9-4DA3-8636-B4D6186F69A6}" srcOrd="3" destOrd="0" parTransId="{6C0BBB70-5FBE-4A08-935C-7C46EDB21DB6}" sibTransId="{2B1B328C-3AEF-451F-B05A-643A4EFFE1ED}"/>
    <dgm:cxn modelId="{44B4873E-4A57-4B20-9CB4-C13780220918}" srcId="{C89DD307-73BB-4185-B209-C9BA03A0597B}" destId="{9A80A1E8-F4A5-4ACE-B1BC-9D3E8EE80250}" srcOrd="0" destOrd="0" parTransId="{C395F205-6B79-4E06-930B-81824F4AD660}" sibTransId="{A8AAFCD2-DC60-418B-98E8-40680251DB96}"/>
    <dgm:cxn modelId="{F99BB28F-A621-40BD-B272-C150445F2B14}" srcId="{C89DD307-73BB-4185-B209-C9BA03A0597B}" destId="{CFA763AC-577F-4438-8CAD-F2F5AA33A65E}" srcOrd="2" destOrd="0" parTransId="{B33E5401-A7D8-493B-A9D8-797864607424}" sibTransId="{D28340D4-E959-4766-A8AD-6BA8D279907F}"/>
    <dgm:cxn modelId="{AB92B2A0-A88C-4D90-9CCD-14EC5666CD03}" type="presOf" srcId="{C89DD307-73BB-4185-B209-C9BA03A0597B}" destId="{814DAD8B-DE91-4090-8738-7A1501BC7215}" srcOrd="0" destOrd="0" presId="urn:microsoft.com/office/officeart/2018/5/layout/IconCircleLabelList"/>
    <dgm:cxn modelId="{D415DDA1-60D6-4E27-A2E3-7DFB91676329}" type="presOf" srcId="{709EDBD3-0BD9-4DA3-8636-B4D6186F69A6}" destId="{EA126748-7A76-4017-9520-BA7E53DFD12B}" srcOrd="0" destOrd="0" presId="urn:microsoft.com/office/officeart/2018/5/layout/IconCircleLabelList"/>
    <dgm:cxn modelId="{B11F8ABA-22C7-4A07-B9DA-7E6204AEE918}" srcId="{C89DD307-73BB-4185-B209-C9BA03A0597B}" destId="{631FAD5C-6ECB-454C-80F5-862EE312CEF7}" srcOrd="1" destOrd="0" parTransId="{7C07A4E2-7963-49C9-A3EF-76BC4304C78A}" sibTransId="{6C594026-3572-4EBB-81A5-5FE545DD077B}"/>
    <dgm:cxn modelId="{CE86C0F4-AFB0-4940-AD19-2683FC63A2CA}" type="presOf" srcId="{631FAD5C-6ECB-454C-80F5-862EE312CEF7}" destId="{B2AB709E-40E4-49DC-AC94-DC8B35D2ADCB}" srcOrd="0" destOrd="0" presId="urn:microsoft.com/office/officeart/2018/5/layout/IconCircleLabelList"/>
    <dgm:cxn modelId="{70E3E9F9-F8D4-49B4-9C59-5A02EDB6D2D2}" type="presOf" srcId="{CFA763AC-577F-4438-8CAD-F2F5AA33A65E}" destId="{F25E52C2-B4A7-4443-819A-A288A8EC90E1}" srcOrd="0" destOrd="0" presId="urn:microsoft.com/office/officeart/2018/5/layout/IconCircleLabelList"/>
    <dgm:cxn modelId="{DE055A98-8D92-4B96-90E8-C918B47B8FA1}" type="presParOf" srcId="{814DAD8B-DE91-4090-8738-7A1501BC7215}" destId="{9C0E6DD6-E9DC-4FBB-9248-FBC79F86093F}" srcOrd="0" destOrd="0" presId="urn:microsoft.com/office/officeart/2018/5/layout/IconCircleLabelList"/>
    <dgm:cxn modelId="{A43225B7-860E-403D-9F30-EA86B79C6E87}" type="presParOf" srcId="{9C0E6DD6-E9DC-4FBB-9248-FBC79F86093F}" destId="{786108A6-64D9-49C2-AD31-50FF2DF6A138}" srcOrd="0" destOrd="0" presId="urn:microsoft.com/office/officeart/2018/5/layout/IconCircleLabelList"/>
    <dgm:cxn modelId="{4BD9F49F-ED1B-434B-A2A7-795B520C4F12}" type="presParOf" srcId="{9C0E6DD6-E9DC-4FBB-9248-FBC79F86093F}" destId="{0AFCC44A-E2E6-40F3-AAC3-7C06EC86ECD6}" srcOrd="1" destOrd="0" presId="urn:microsoft.com/office/officeart/2018/5/layout/IconCircleLabelList"/>
    <dgm:cxn modelId="{75C42F8C-1E8F-469C-B58E-75315133A508}" type="presParOf" srcId="{9C0E6DD6-E9DC-4FBB-9248-FBC79F86093F}" destId="{38ED56AC-74A3-4C36-86A7-46C6E4B360C8}" srcOrd="2" destOrd="0" presId="urn:microsoft.com/office/officeart/2018/5/layout/IconCircleLabelList"/>
    <dgm:cxn modelId="{520F2814-35FC-4A2C-AE52-253C797A2E71}" type="presParOf" srcId="{9C0E6DD6-E9DC-4FBB-9248-FBC79F86093F}" destId="{A4879C5D-C4EE-432F-80D3-888641789050}" srcOrd="3" destOrd="0" presId="urn:microsoft.com/office/officeart/2018/5/layout/IconCircleLabelList"/>
    <dgm:cxn modelId="{F923B262-3FD0-47FC-A13C-0B73A80A17E9}" type="presParOf" srcId="{814DAD8B-DE91-4090-8738-7A1501BC7215}" destId="{A605FF55-F532-4214-BC17-5F8B15A70FB6}" srcOrd="1" destOrd="0" presId="urn:microsoft.com/office/officeart/2018/5/layout/IconCircleLabelList"/>
    <dgm:cxn modelId="{2E83FF07-D9C2-4EC9-8372-DAEBB9744FB8}" type="presParOf" srcId="{814DAD8B-DE91-4090-8738-7A1501BC7215}" destId="{B8EA85E8-69BF-48C7-9A6D-27B6F0F82FD4}" srcOrd="2" destOrd="0" presId="urn:microsoft.com/office/officeart/2018/5/layout/IconCircleLabelList"/>
    <dgm:cxn modelId="{C5647529-48F9-4DA8-B4C9-DD44FA2138F8}" type="presParOf" srcId="{B8EA85E8-69BF-48C7-9A6D-27B6F0F82FD4}" destId="{3F549967-42D0-446C-81CA-ADAAF3C5D2FF}" srcOrd="0" destOrd="0" presId="urn:microsoft.com/office/officeart/2018/5/layout/IconCircleLabelList"/>
    <dgm:cxn modelId="{2D97132A-A94C-4A39-AB63-0C0E240AE1FA}" type="presParOf" srcId="{B8EA85E8-69BF-48C7-9A6D-27B6F0F82FD4}" destId="{34ACB936-9802-46B0-A8B4-2C60323045A1}" srcOrd="1" destOrd="0" presId="urn:microsoft.com/office/officeart/2018/5/layout/IconCircleLabelList"/>
    <dgm:cxn modelId="{E90792CF-D16E-4ECD-8B37-F711112B05BE}" type="presParOf" srcId="{B8EA85E8-69BF-48C7-9A6D-27B6F0F82FD4}" destId="{0647E9DE-7332-4981-A082-1A70C5A75AB4}" srcOrd="2" destOrd="0" presId="urn:microsoft.com/office/officeart/2018/5/layout/IconCircleLabelList"/>
    <dgm:cxn modelId="{E1DCEACA-1447-429A-8BC7-5FF667341992}" type="presParOf" srcId="{B8EA85E8-69BF-48C7-9A6D-27B6F0F82FD4}" destId="{B2AB709E-40E4-49DC-AC94-DC8B35D2ADCB}" srcOrd="3" destOrd="0" presId="urn:microsoft.com/office/officeart/2018/5/layout/IconCircleLabelList"/>
    <dgm:cxn modelId="{C4E78124-E304-4953-A5EA-E83094923A9B}" type="presParOf" srcId="{814DAD8B-DE91-4090-8738-7A1501BC7215}" destId="{6FDE070D-8107-4826-B4C6-42079EB3197B}" srcOrd="3" destOrd="0" presId="urn:microsoft.com/office/officeart/2018/5/layout/IconCircleLabelList"/>
    <dgm:cxn modelId="{A0BE9FD8-532D-48F4-8B87-C318673FFD45}" type="presParOf" srcId="{814DAD8B-DE91-4090-8738-7A1501BC7215}" destId="{96027842-DB1C-4573-94FC-063836BD8CB0}" srcOrd="4" destOrd="0" presId="urn:microsoft.com/office/officeart/2018/5/layout/IconCircleLabelList"/>
    <dgm:cxn modelId="{0FA9D111-634B-48A7-B9B8-327C41B6B105}" type="presParOf" srcId="{96027842-DB1C-4573-94FC-063836BD8CB0}" destId="{81DEE3B2-3DCF-432F-A44C-4B84F641D873}" srcOrd="0" destOrd="0" presId="urn:microsoft.com/office/officeart/2018/5/layout/IconCircleLabelList"/>
    <dgm:cxn modelId="{6864220E-C937-45F2-8DD5-1CDD3F9B24FF}" type="presParOf" srcId="{96027842-DB1C-4573-94FC-063836BD8CB0}" destId="{BE3DDFDF-ACF3-4E9E-9519-B624405BAB40}" srcOrd="1" destOrd="0" presId="urn:microsoft.com/office/officeart/2018/5/layout/IconCircleLabelList"/>
    <dgm:cxn modelId="{700745A3-A1AC-46E4-87A9-1786629D302D}" type="presParOf" srcId="{96027842-DB1C-4573-94FC-063836BD8CB0}" destId="{E6E664FF-E6D3-4C1A-96DD-EAF5A9C12FF9}" srcOrd="2" destOrd="0" presId="urn:microsoft.com/office/officeart/2018/5/layout/IconCircleLabelList"/>
    <dgm:cxn modelId="{4423D0C6-F1BF-434A-B5C5-180188B5F460}" type="presParOf" srcId="{96027842-DB1C-4573-94FC-063836BD8CB0}" destId="{F25E52C2-B4A7-4443-819A-A288A8EC90E1}" srcOrd="3" destOrd="0" presId="urn:microsoft.com/office/officeart/2018/5/layout/IconCircleLabelList"/>
    <dgm:cxn modelId="{1961914F-B58B-4146-A1CF-D7C3A0EB4C1A}" type="presParOf" srcId="{814DAD8B-DE91-4090-8738-7A1501BC7215}" destId="{563AD44F-D321-43C0-A233-AE238B5559F4}" srcOrd="5" destOrd="0" presId="urn:microsoft.com/office/officeart/2018/5/layout/IconCircleLabelList"/>
    <dgm:cxn modelId="{33C65997-29DF-460C-AF0C-73CE6544E32D}" type="presParOf" srcId="{814DAD8B-DE91-4090-8738-7A1501BC7215}" destId="{82E81BF0-DB35-4341-9ACC-3A623CD5352F}" srcOrd="6" destOrd="0" presId="urn:microsoft.com/office/officeart/2018/5/layout/IconCircleLabelList"/>
    <dgm:cxn modelId="{726BB84D-6B5B-4090-BD95-6209D9FA5B70}" type="presParOf" srcId="{82E81BF0-DB35-4341-9ACC-3A623CD5352F}" destId="{8A239DBF-1C8D-441B-BDA6-21DEE46DA882}" srcOrd="0" destOrd="0" presId="urn:microsoft.com/office/officeart/2018/5/layout/IconCircleLabelList"/>
    <dgm:cxn modelId="{5BB712FF-0A26-4C49-8926-9C7886B7F18B}" type="presParOf" srcId="{82E81BF0-DB35-4341-9ACC-3A623CD5352F}" destId="{06D90DE7-B069-4A79-BBA2-A270B79FB6FC}" srcOrd="1" destOrd="0" presId="urn:microsoft.com/office/officeart/2018/5/layout/IconCircleLabelList"/>
    <dgm:cxn modelId="{E8A738B0-DA36-451A-90A0-81E4AD6B2536}" type="presParOf" srcId="{82E81BF0-DB35-4341-9ACC-3A623CD5352F}" destId="{6AC0A696-D350-4F51-87F2-15681C1CBB2A}" srcOrd="2" destOrd="0" presId="urn:microsoft.com/office/officeart/2018/5/layout/IconCircleLabelList"/>
    <dgm:cxn modelId="{08271B38-2AFE-4C46-8E57-C2196B102CE8}" type="presParOf" srcId="{82E81BF0-DB35-4341-9ACC-3A623CD5352F}" destId="{EA126748-7A76-4017-9520-BA7E53DFD12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00CF66-C78C-449D-A3B8-212F8D451BC5}"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10BA476B-F330-40DE-A9A7-614C52536CDD}">
      <dgm:prSet phldrT="[Text]" custT="1"/>
      <dgm:spPr/>
      <dgm:t>
        <a:bodyPr/>
        <a:lstStyle/>
        <a:p>
          <a:r>
            <a:rPr lang="en-US" sz="2400" dirty="0"/>
            <a:t>Checkbook/general ledger balance</a:t>
          </a:r>
        </a:p>
      </dgm:t>
    </dgm:pt>
    <dgm:pt modelId="{320A177E-AF42-4B0D-8C6A-EC9483FC7E19}" type="parTrans" cxnId="{1B566093-E38C-4025-B5A8-4431348BF368}">
      <dgm:prSet/>
      <dgm:spPr/>
      <dgm:t>
        <a:bodyPr/>
        <a:lstStyle/>
        <a:p>
          <a:endParaRPr lang="en-US"/>
        </a:p>
      </dgm:t>
    </dgm:pt>
    <dgm:pt modelId="{597238C5-EE94-4EFF-A5F5-BB636CE8023D}" type="sibTrans" cxnId="{1B566093-E38C-4025-B5A8-4431348BF368}">
      <dgm:prSet/>
      <dgm:spPr/>
      <dgm:t>
        <a:bodyPr/>
        <a:lstStyle/>
        <a:p>
          <a:endParaRPr lang="en-US"/>
        </a:p>
      </dgm:t>
    </dgm:pt>
    <dgm:pt modelId="{5D44D753-5E8D-480F-AC29-EEA10263B18C}">
      <dgm:prSet phldrT="[Text]" custT="1"/>
      <dgm:spPr/>
      <dgm:t>
        <a:bodyPr/>
        <a:lstStyle/>
        <a:p>
          <a:r>
            <a:rPr lang="en-US" sz="2400" dirty="0"/>
            <a:t>Adjusted bank balance</a:t>
          </a:r>
        </a:p>
      </dgm:t>
    </dgm:pt>
    <dgm:pt modelId="{94DC3802-32C7-4838-88BE-7C919C769B1A}" type="parTrans" cxnId="{99657B77-DCDD-4F15-9803-8CB027CC74EF}">
      <dgm:prSet/>
      <dgm:spPr/>
      <dgm:t>
        <a:bodyPr/>
        <a:lstStyle/>
        <a:p>
          <a:endParaRPr lang="en-US"/>
        </a:p>
      </dgm:t>
    </dgm:pt>
    <dgm:pt modelId="{90F3748D-4CF3-4FB7-9657-F20E3DF9F9C7}" type="sibTrans" cxnId="{99657B77-DCDD-4F15-9803-8CB027CC74EF}">
      <dgm:prSet/>
      <dgm:spPr/>
      <dgm:t>
        <a:bodyPr/>
        <a:lstStyle/>
        <a:p>
          <a:endParaRPr lang="en-US"/>
        </a:p>
      </dgm:t>
    </dgm:pt>
    <dgm:pt modelId="{0CAEB2DE-AA25-43B8-BF5A-E0CB6DE5167B}">
      <dgm:prSet phldrT="[Text]" custT="1"/>
      <dgm:spPr/>
      <dgm:t>
        <a:bodyPr/>
        <a:lstStyle/>
        <a:p>
          <a:r>
            <a:rPr lang="en-US" sz="2400" dirty="0"/>
            <a:t>Client ledger balances</a:t>
          </a:r>
        </a:p>
      </dgm:t>
    </dgm:pt>
    <dgm:pt modelId="{7F027556-C0A8-4100-A59C-C12BBB9FC7A4}" type="parTrans" cxnId="{35DC6B7D-6A3E-4D00-9959-882AEF999D49}">
      <dgm:prSet/>
      <dgm:spPr/>
      <dgm:t>
        <a:bodyPr/>
        <a:lstStyle/>
        <a:p>
          <a:endParaRPr lang="en-US"/>
        </a:p>
      </dgm:t>
    </dgm:pt>
    <dgm:pt modelId="{4D1938FD-0336-4DD5-BCDE-A057D38C7FBA}" type="sibTrans" cxnId="{35DC6B7D-6A3E-4D00-9959-882AEF999D49}">
      <dgm:prSet/>
      <dgm:spPr/>
      <dgm:t>
        <a:bodyPr/>
        <a:lstStyle/>
        <a:p>
          <a:endParaRPr lang="en-US"/>
        </a:p>
      </dgm:t>
    </dgm:pt>
    <dgm:pt modelId="{008C4424-06EC-4A85-A7D4-8B1328811AD4}" type="pres">
      <dgm:prSet presAssocID="{1300CF66-C78C-449D-A3B8-212F8D451BC5}" presName="Name0" presStyleCnt="0">
        <dgm:presLayoutVars>
          <dgm:dir/>
          <dgm:resizeHandles val="exact"/>
        </dgm:presLayoutVars>
      </dgm:prSet>
      <dgm:spPr/>
    </dgm:pt>
    <dgm:pt modelId="{BF47DB44-1CC4-44F6-9740-78D2B19A3027}" type="pres">
      <dgm:prSet presAssocID="{10BA476B-F330-40DE-A9A7-614C52536CDD}" presName="node" presStyleLbl="node1" presStyleIdx="0" presStyleCnt="3" custScaleX="159846" custScaleY="140838" custRadScaleRad="103297" custRadScaleInc="-3001">
        <dgm:presLayoutVars>
          <dgm:bulletEnabled val="1"/>
        </dgm:presLayoutVars>
      </dgm:prSet>
      <dgm:spPr/>
    </dgm:pt>
    <dgm:pt modelId="{391B7B6C-BC2A-42E9-8526-983FE1E43F37}" type="pres">
      <dgm:prSet presAssocID="{597238C5-EE94-4EFF-A5F5-BB636CE8023D}" presName="sibTrans" presStyleLbl="sibTrans2D1" presStyleIdx="0" presStyleCnt="3"/>
      <dgm:spPr/>
    </dgm:pt>
    <dgm:pt modelId="{A992207B-BB11-4DCF-8292-9E3060E54C89}" type="pres">
      <dgm:prSet presAssocID="{597238C5-EE94-4EFF-A5F5-BB636CE8023D}" presName="connectorText" presStyleLbl="sibTrans2D1" presStyleIdx="0" presStyleCnt="3"/>
      <dgm:spPr/>
    </dgm:pt>
    <dgm:pt modelId="{B1D2659A-A134-47E9-8FB0-4F772DADDD06}" type="pres">
      <dgm:prSet presAssocID="{5D44D753-5E8D-480F-AC29-EEA10263B18C}" presName="node" presStyleLbl="node1" presStyleIdx="1" presStyleCnt="3" custScaleX="141475" custRadScaleRad="122843" custRadScaleInc="-4775">
        <dgm:presLayoutVars>
          <dgm:bulletEnabled val="1"/>
        </dgm:presLayoutVars>
      </dgm:prSet>
      <dgm:spPr/>
    </dgm:pt>
    <dgm:pt modelId="{E72909AF-BE00-4A19-B53D-7F95F8D10EAD}" type="pres">
      <dgm:prSet presAssocID="{90F3748D-4CF3-4FB7-9657-F20E3DF9F9C7}" presName="sibTrans" presStyleLbl="sibTrans2D1" presStyleIdx="1" presStyleCnt="3"/>
      <dgm:spPr/>
    </dgm:pt>
    <dgm:pt modelId="{C3A29EA8-B4E3-439C-A61F-3A9F41F688A6}" type="pres">
      <dgm:prSet presAssocID="{90F3748D-4CF3-4FB7-9657-F20E3DF9F9C7}" presName="connectorText" presStyleLbl="sibTrans2D1" presStyleIdx="1" presStyleCnt="3"/>
      <dgm:spPr/>
    </dgm:pt>
    <dgm:pt modelId="{72561D73-6A91-4164-9726-6693C86262C9}" type="pres">
      <dgm:prSet presAssocID="{0CAEB2DE-AA25-43B8-BF5A-E0CB6DE5167B}" presName="node" presStyleLbl="node1" presStyleIdx="2" presStyleCnt="3" custScaleX="136991" custRadScaleRad="109779" custRadScaleInc="6646">
        <dgm:presLayoutVars>
          <dgm:bulletEnabled val="1"/>
        </dgm:presLayoutVars>
      </dgm:prSet>
      <dgm:spPr/>
    </dgm:pt>
    <dgm:pt modelId="{FAEE0DEF-C470-4512-8539-411A1370756F}" type="pres">
      <dgm:prSet presAssocID="{4D1938FD-0336-4DD5-BCDE-A057D38C7FBA}" presName="sibTrans" presStyleLbl="sibTrans2D1" presStyleIdx="2" presStyleCnt="3"/>
      <dgm:spPr/>
    </dgm:pt>
    <dgm:pt modelId="{0CA5C5C2-922C-4822-BA31-CD8E0677D247}" type="pres">
      <dgm:prSet presAssocID="{4D1938FD-0336-4DD5-BCDE-A057D38C7FBA}" presName="connectorText" presStyleLbl="sibTrans2D1" presStyleIdx="2" presStyleCnt="3"/>
      <dgm:spPr/>
    </dgm:pt>
  </dgm:ptLst>
  <dgm:cxnLst>
    <dgm:cxn modelId="{03035627-F3F3-4B6C-8E4C-47FBCD59A137}" type="presOf" srcId="{4D1938FD-0336-4DD5-BCDE-A057D38C7FBA}" destId="{FAEE0DEF-C470-4512-8539-411A1370756F}" srcOrd="0" destOrd="0" presId="urn:microsoft.com/office/officeart/2005/8/layout/cycle7"/>
    <dgm:cxn modelId="{C29FFE4E-D9FB-4D53-9A04-7B9B5C1C8BA8}" type="presOf" srcId="{597238C5-EE94-4EFF-A5F5-BB636CE8023D}" destId="{391B7B6C-BC2A-42E9-8526-983FE1E43F37}" srcOrd="0" destOrd="0" presId="urn:microsoft.com/office/officeart/2005/8/layout/cycle7"/>
    <dgm:cxn modelId="{99657B77-DCDD-4F15-9803-8CB027CC74EF}" srcId="{1300CF66-C78C-449D-A3B8-212F8D451BC5}" destId="{5D44D753-5E8D-480F-AC29-EEA10263B18C}" srcOrd="1" destOrd="0" parTransId="{94DC3802-32C7-4838-88BE-7C919C769B1A}" sibTransId="{90F3748D-4CF3-4FB7-9657-F20E3DF9F9C7}"/>
    <dgm:cxn modelId="{1F34A877-99A1-4D69-AF48-47F4F862E02B}" type="presOf" srcId="{597238C5-EE94-4EFF-A5F5-BB636CE8023D}" destId="{A992207B-BB11-4DCF-8292-9E3060E54C89}" srcOrd="1" destOrd="0" presId="urn:microsoft.com/office/officeart/2005/8/layout/cycle7"/>
    <dgm:cxn modelId="{35DC6B7D-6A3E-4D00-9959-882AEF999D49}" srcId="{1300CF66-C78C-449D-A3B8-212F8D451BC5}" destId="{0CAEB2DE-AA25-43B8-BF5A-E0CB6DE5167B}" srcOrd="2" destOrd="0" parTransId="{7F027556-C0A8-4100-A59C-C12BBB9FC7A4}" sibTransId="{4D1938FD-0336-4DD5-BCDE-A057D38C7FBA}"/>
    <dgm:cxn modelId="{1B566093-E38C-4025-B5A8-4431348BF368}" srcId="{1300CF66-C78C-449D-A3B8-212F8D451BC5}" destId="{10BA476B-F330-40DE-A9A7-614C52536CDD}" srcOrd="0" destOrd="0" parTransId="{320A177E-AF42-4B0D-8C6A-EC9483FC7E19}" sibTransId="{597238C5-EE94-4EFF-A5F5-BB636CE8023D}"/>
    <dgm:cxn modelId="{BF97E195-9DBE-43B9-8BE4-E19F91C15649}" type="presOf" srcId="{4D1938FD-0336-4DD5-BCDE-A057D38C7FBA}" destId="{0CA5C5C2-922C-4822-BA31-CD8E0677D247}" srcOrd="1" destOrd="0" presId="urn:microsoft.com/office/officeart/2005/8/layout/cycle7"/>
    <dgm:cxn modelId="{B6058F9B-ACC7-42F7-B5DC-4BBDC091403A}" type="presOf" srcId="{10BA476B-F330-40DE-A9A7-614C52536CDD}" destId="{BF47DB44-1CC4-44F6-9740-78D2B19A3027}" srcOrd="0" destOrd="0" presId="urn:microsoft.com/office/officeart/2005/8/layout/cycle7"/>
    <dgm:cxn modelId="{11C7EEAA-4612-4839-81B3-B491CC8CABEA}" type="presOf" srcId="{5D44D753-5E8D-480F-AC29-EEA10263B18C}" destId="{B1D2659A-A134-47E9-8FB0-4F772DADDD06}" srcOrd="0" destOrd="0" presId="urn:microsoft.com/office/officeart/2005/8/layout/cycle7"/>
    <dgm:cxn modelId="{1EB114D3-5F8E-46EE-BBFE-F6015943F074}" type="presOf" srcId="{0CAEB2DE-AA25-43B8-BF5A-E0CB6DE5167B}" destId="{72561D73-6A91-4164-9726-6693C86262C9}" srcOrd="0" destOrd="0" presId="urn:microsoft.com/office/officeart/2005/8/layout/cycle7"/>
    <dgm:cxn modelId="{438EB8E4-8B20-45F7-A149-FC402B56F578}" type="presOf" srcId="{90F3748D-4CF3-4FB7-9657-F20E3DF9F9C7}" destId="{E72909AF-BE00-4A19-B53D-7F95F8D10EAD}" srcOrd="0" destOrd="0" presId="urn:microsoft.com/office/officeart/2005/8/layout/cycle7"/>
    <dgm:cxn modelId="{D32780F9-AE78-4796-B18B-5B9440353BFE}" type="presOf" srcId="{90F3748D-4CF3-4FB7-9657-F20E3DF9F9C7}" destId="{C3A29EA8-B4E3-439C-A61F-3A9F41F688A6}" srcOrd="1" destOrd="0" presId="urn:microsoft.com/office/officeart/2005/8/layout/cycle7"/>
    <dgm:cxn modelId="{FC3A3FFC-F82F-4509-8CE6-EE116075C574}" type="presOf" srcId="{1300CF66-C78C-449D-A3B8-212F8D451BC5}" destId="{008C4424-06EC-4A85-A7D4-8B1328811AD4}" srcOrd="0" destOrd="0" presId="urn:microsoft.com/office/officeart/2005/8/layout/cycle7"/>
    <dgm:cxn modelId="{A3086515-9C3A-4CF5-8165-0386F83F8C6D}" type="presParOf" srcId="{008C4424-06EC-4A85-A7D4-8B1328811AD4}" destId="{BF47DB44-1CC4-44F6-9740-78D2B19A3027}" srcOrd="0" destOrd="0" presId="urn:microsoft.com/office/officeart/2005/8/layout/cycle7"/>
    <dgm:cxn modelId="{039F5F57-454E-4D72-8B58-E31EEE66AA46}" type="presParOf" srcId="{008C4424-06EC-4A85-A7D4-8B1328811AD4}" destId="{391B7B6C-BC2A-42E9-8526-983FE1E43F37}" srcOrd="1" destOrd="0" presId="urn:microsoft.com/office/officeart/2005/8/layout/cycle7"/>
    <dgm:cxn modelId="{F7E2D73D-AE9B-461A-AECC-E4F766617FEC}" type="presParOf" srcId="{391B7B6C-BC2A-42E9-8526-983FE1E43F37}" destId="{A992207B-BB11-4DCF-8292-9E3060E54C89}" srcOrd="0" destOrd="0" presId="urn:microsoft.com/office/officeart/2005/8/layout/cycle7"/>
    <dgm:cxn modelId="{AFB13EE3-902E-4A93-957A-C6EE18A89956}" type="presParOf" srcId="{008C4424-06EC-4A85-A7D4-8B1328811AD4}" destId="{B1D2659A-A134-47E9-8FB0-4F772DADDD06}" srcOrd="2" destOrd="0" presId="urn:microsoft.com/office/officeart/2005/8/layout/cycle7"/>
    <dgm:cxn modelId="{51D8B624-A021-4C23-980B-4DCFD98A7FEC}" type="presParOf" srcId="{008C4424-06EC-4A85-A7D4-8B1328811AD4}" destId="{E72909AF-BE00-4A19-B53D-7F95F8D10EAD}" srcOrd="3" destOrd="0" presId="urn:microsoft.com/office/officeart/2005/8/layout/cycle7"/>
    <dgm:cxn modelId="{94F74709-A2C6-4145-B964-CF7F7A162328}" type="presParOf" srcId="{E72909AF-BE00-4A19-B53D-7F95F8D10EAD}" destId="{C3A29EA8-B4E3-439C-A61F-3A9F41F688A6}" srcOrd="0" destOrd="0" presId="urn:microsoft.com/office/officeart/2005/8/layout/cycle7"/>
    <dgm:cxn modelId="{C57115AE-EF81-45F9-8417-057BE384A613}" type="presParOf" srcId="{008C4424-06EC-4A85-A7D4-8B1328811AD4}" destId="{72561D73-6A91-4164-9726-6693C86262C9}" srcOrd="4" destOrd="0" presId="urn:microsoft.com/office/officeart/2005/8/layout/cycle7"/>
    <dgm:cxn modelId="{D958C668-7EED-4F40-9596-30C330E3FC69}" type="presParOf" srcId="{008C4424-06EC-4A85-A7D4-8B1328811AD4}" destId="{FAEE0DEF-C470-4512-8539-411A1370756F}" srcOrd="5" destOrd="0" presId="urn:microsoft.com/office/officeart/2005/8/layout/cycle7"/>
    <dgm:cxn modelId="{0E6B270A-B572-48DE-A765-3FFC46249EB9}" type="presParOf" srcId="{FAEE0DEF-C470-4512-8539-411A1370756F}" destId="{0CA5C5C2-922C-4822-BA31-CD8E0677D247}"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8BEE55-BCB0-4BFC-B965-FA9C180AE92F}" type="doc">
      <dgm:prSet loTypeId="urn:microsoft.com/office/officeart/2005/8/layout/matrix3" loCatId="matrix" qsTypeId="urn:microsoft.com/office/officeart/2005/8/quickstyle/simple4" qsCatId="simple" csTypeId="urn:microsoft.com/office/officeart/2005/8/colors/colorful2" csCatId="colorful" phldr="1"/>
      <dgm:spPr/>
      <dgm:t>
        <a:bodyPr/>
        <a:lstStyle/>
        <a:p>
          <a:endParaRPr lang="en-US"/>
        </a:p>
      </dgm:t>
    </dgm:pt>
    <dgm:pt modelId="{B22758A0-7E26-4090-9299-037CF597C6FE}">
      <dgm:prSet/>
      <dgm:spPr/>
      <dgm:t>
        <a:bodyPr/>
        <a:lstStyle/>
        <a:p>
          <a:r>
            <a:rPr lang="en-US" dirty="0"/>
            <a:t>How often do we present?</a:t>
          </a:r>
        </a:p>
      </dgm:t>
    </dgm:pt>
    <dgm:pt modelId="{E9524B5A-3817-43B0-8D22-BB3743416D35}" type="parTrans" cxnId="{1E8AE999-83A9-4F58-BD01-3BEAC74DFCB2}">
      <dgm:prSet/>
      <dgm:spPr/>
      <dgm:t>
        <a:bodyPr/>
        <a:lstStyle/>
        <a:p>
          <a:endParaRPr lang="en-US"/>
        </a:p>
      </dgm:t>
    </dgm:pt>
    <dgm:pt modelId="{07D04D17-C878-4EDF-B6E4-A954F91305F8}" type="sibTrans" cxnId="{1E8AE999-83A9-4F58-BD01-3BEAC74DFCB2}">
      <dgm:prSet/>
      <dgm:spPr/>
      <dgm:t>
        <a:bodyPr/>
        <a:lstStyle/>
        <a:p>
          <a:endParaRPr lang="en-US"/>
        </a:p>
      </dgm:t>
    </dgm:pt>
    <dgm:pt modelId="{B1E80B23-EAE1-40EA-A2E1-C1397744FD71}">
      <dgm:prSet/>
      <dgm:spPr/>
      <dgm:t>
        <a:bodyPr/>
        <a:lstStyle/>
        <a:p>
          <a:r>
            <a:rPr lang="en-US" dirty="0"/>
            <a:t>How much should it cost?</a:t>
          </a:r>
        </a:p>
      </dgm:t>
    </dgm:pt>
    <dgm:pt modelId="{DCC04262-1DF8-4450-8771-37D74A933719}" type="parTrans" cxnId="{07ACA744-043D-4004-8DEA-DB34315CCD7A}">
      <dgm:prSet/>
      <dgm:spPr/>
      <dgm:t>
        <a:bodyPr/>
        <a:lstStyle/>
        <a:p>
          <a:endParaRPr lang="en-US"/>
        </a:p>
      </dgm:t>
    </dgm:pt>
    <dgm:pt modelId="{492859DE-204B-446E-A08D-9DD2935BA82D}" type="sibTrans" cxnId="{07ACA744-043D-4004-8DEA-DB34315CCD7A}">
      <dgm:prSet/>
      <dgm:spPr/>
      <dgm:t>
        <a:bodyPr/>
        <a:lstStyle/>
        <a:p>
          <a:endParaRPr lang="en-US"/>
        </a:p>
      </dgm:t>
    </dgm:pt>
    <dgm:pt modelId="{8C164B69-3222-4717-A374-AD194C0D84A9}">
      <dgm:prSet/>
      <dgm:spPr/>
      <dgm:t>
        <a:bodyPr/>
        <a:lstStyle/>
        <a:p>
          <a:r>
            <a:rPr lang="en-US" dirty="0"/>
            <a:t>Who are the presenters?</a:t>
          </a:r>
        </a:p>
      </dgm:t>
    </dgm:pt>
    <dgm:pt modelId="{F2598613-6F8E-4ADC-932E-84D617D03B81}" type="parTrans" cxnId="{D38AC171-D206-4E59-9DE4-7633375432AC}">
      <dgm:prSet/>
      <dgm:spPr/>
      <dgm:t>
        <a:bodyPr/>
        <a:lstStyle/>
        <a:p>
          <a:endParaRPr lang="en-US"/>
        </a:p>
      </dgm:t>
    </dgm:pt>
    <dgm:pt modelId="{23B177BA-39D8-4E7C-8D25-DB331DDE7637}" type="sibTrans" cxnId="{D38AC171-D206-4E59-9DE4-7633375432AC}">
      <dgm:prSet/>
      <dgm:spPr/>
      <dgm:t>
        <a:bodyPr/>
        <a:lstStyle/>
        <a:p>
          <a:endParaRPr lang="en-US"/>
        </a:p>
      </dgm:t>
    </dgm:pt>
    <dgm:pt modelId="{FF5E32D2-8323-4B22-BB1E-22A0600AC16B}">
      <dgm:prSet/>
      <dgm:spPr/>
      <dgm:t>
        <a:bodyPr/>
        <a:lstStyle/>
        <a:p>
          <a:r>
            <a:rPr lang="en-US" dirty="0"/>
            <a:t>How do we get the word out?</a:t>
          </a:r>
        </a:p>
      </dgm:t>
    </dgm:pt>
    <dgm:pt modelId="{57098AB4-49FB-472A-BC39-81C56DB8A906}" type="parTrans" cxnId="{3B952DBA-54CB-4C89-9E64-E558AC2BB83F}">
      <dgm:prSet/>
      <dgm:spPr/>
      <dgm:t>
        <a:bodyPr/>
        <a:lstStyle/>
        <a:p>
          <a:endParaRPr lang="en-US"/>
        </a:p>
      </dgm:t>
    </dgm:pt>
    <dgm:pt modelId="{D1DCA791-C759-457F-89B8-0AD146D2E89F}" type="sibTrans" cxnId="{3B952DBA-54CB-4C89-9E64-E558AC2BB83F}">
      <dgm:prSet/>
      <dgm:spPr/>
      <dgm:t>
        <a:bodyPr/>
        <a:lstStyle/>
        <a:p>
          <a:endParaRPr lang="en-US"/>
        </a:p>
      </dgm:t>
    </dgm:pt>
    <dgm:pt modelId="{73FC7426-13D8-4642-811F-2369274EDC4E}" type="pres">
      <dgm:prSet presAssocID="{AF8BEE55-BCB0-4BFC-B965-FA9C180AE92F}" presName="matrix" presStyleCnt="0">
        <dgm:presLayoutVars>
          <dgm:chMax val="1"/>
          <dgm:dir/>
          <dgm:resizeHandles val="exact"/>
        </dgm:presLayoutVars>
      </dgm:prSet>
      <dgm:spPr/>
    </dgm:pt>
    <dgm:pt modelId="{072FD0D4-ABDA-485D-9044-07EF01AE6EB9}" type="pres">
      <dgm:prSet presAssocID="{AF8BEE55-BCB0-4BFC-B965-FA9C180AE92F}" presName="diamond" presStyleLbl="bgShp" presStyleIdx="0" presStyleCnt="1"/>
      <dgm:spPr/>
    </dgm:pt>
    <dgm:pt modelId="{58B2D446-E71C-46BA-BAA2-0D7C07FC58F2}" type="pres">
      <dgm:prSet presAssocID="{AF8BEE55-BCB0-4BFC-B965-FA9C180AE92F}" presName="quad1" presStyleLbl="node1" presStyleIdx="0" presStyleCnt="4">
        <dgm:presLayoutVars>
          <dgm:chMax val="0"/>
          <dgm:chPref val="0"/>
          <dgm:bulletEnabled val="1"/>
        </dgm:presLayoutVars>
      </dgm:prSet>
      <dgm:spPr/>
    </dgm:pt>
    <dgm:pt modelId="{09D9A078-D27A-4730-9061-402BFEB085AF}" type="pres">
      <dgm:prSet presAssocID="{AF8BEE55-BCB0-4BFC-B965-FA9C180AE92F}" presName="quad2" presStyleLbl="node1" presStyleIdx="1" presStyleCnt="4">
        <dgm:presLayoutVars>
          <dgm:chMax val="0"/>
          <dgm:chPref val="0"/>
          <dgm:bulletEnabled val="1"/>
        </dgm:presLayoutVars>
      </dgm:prSet>
      <dgm:spPr/>
    </dgm:pt>
    <dgm:pt modelId="{DB2C2215-0D9B-40C2-9EE6-9FF4DD044221}" type="pres">
      <dgm:prSet presAssocID="{AF8BEE55-BCB0-4BFC-B965-FA9C180AE92F}" presName="quad3" presStyleLbl="node1" presStyleIdx="2" presStyleCnt="4" custLinFactNeighborY="471">
        <dgm:presLayoutVars>
          <dgm:chMax val="0"/>
          <dgm:chPref val="0"/>
          <dgm:bulletEnabled val="1"/>
        </dgm:presLayoutVars>
      </dgm:prSet>
      <dgm:spPr/>
    </dgm:pt>
    <dgm:pt modelId="{513447CD-9B28-4627-80EB-041ACFC588DE}" type="pres">
      <dgm:prSet presAssocID="{AF8BEE55-BCB0-4BFC-B965-FA9C180AE92F}" presName="quad4" presStyleLbl="node1" presStyleIdx="3" presStyleCnt="4">
        <dgm:presLayoutVars>
          <dgm:chMax val="0"/>
          <dgm:chPref val="0"/>
          <dgm:bulletEnabled val="1"/>
        </dgm:presLayoutVars>
      </dgm:prSet>
      <dgm:spPr/>
    </dgm:pt>
  </dgm:ptLst>
  <dgm:cxnLst>
    <dgm:cxn modelId="{07ACA744-043D-4004-8DEA-DB34315CCD7A}" srcId="{AF8BEE55-BCB0-4BFC-B965-FA9C180AE92F}" destId="{B1E80B23-EAE1-40EA-A2E1-C1397744FD71}" srcOrd="1" destOrd="0" parTransId="{DCC04262-1DF8-4450-8771-37D74A933719}" sibTransId="{492859DE-204B-446E-A08D-9DD2935BA82D}"/>
    <dgm:cxn modelId="{36EAFF44-AEE4-4343-A3EF-F39F13ED4497}" type="presOf" srcId="{B1E80B23-EAE1-40EA-A2E1-C1397744FD71}" destId="{09D9A078-D27A-4730-9061-402BFEB085AF}" srcOrd="0" destOrd="0" presId="urn:microsoft.com/office/officeart/2005/8/layout/matrix3"/>
    <dgm:cxn modelId="{D38AC171-D206-4E59-9DE4-7633375432AC}" srcId="{AF8BEE55-BCB0-4BFC-B965-FA9C180AE92F}" destId="{8C164B69-3222-4717-A374-AD194C0D84A9}" srcOrd="2" destOrd="0" parTransId="{F2598613-6F8E-4ADC-932E-84D617D03B81}" sibTransId="{23B177BA-39D8-4E7C-8D25-DB331DDE7637}"/>
    <dgm:cxn modelId="{D76AB98C-BFA3-44D0-B135-8E9FC31E85D3}" type="presOf" srcId="{AF8BEE55-BCB0-4BFC-B965-FA9C180AE92F}" destId="{73FC7426-13D8-4642-811F-2369274EDC4E}" srcOrd="0" destOrd="0" presId="urn:microsoft.com/office/officeart/2005/8/layout/matrix3"/>
    <dgm:cxn modelId="{1E8AE999-83A9-4F58-BD01-3BEAC74DFCB2}" srcId="{AF8BEE55-BCB0-4BFC-B965-FA9C180AE92F}" destId="{B22758A0-7E26-4090-9299-037CF597C6FE}" srcOrd="0" destOrd="0" parTransId="{E9524B5A-3817-43B0-8D22-BB3743416D35}" sibTransId="{07D04D17-C878-4EDF-B6E4-A954F91305F8}"/>
    <dgm:cxn modelId="{3B952DBA-54CB-4C89-9E64-E558AC2BB83F}" srcId="{AF8BEE55-BCB0-4BFC-B965-FA9C180AE92F}" destId="{FF5E32D2-8323-4B22-BB1E-22A0600AC16B}" srcOrd="3" destOrd="0" parTransId="{57098AB4-49FB-472A-BC39-81C56DB8A906}" sibTransId="{D1DCA791-C759-457F-89B8-0AD146D2E89F}"/>
    <dgm:cxn modelId="{FE9039C3-3F5C-4AB8-9351-99B2C11992FE}" type="presOf" srcId="{8C164B69-3222-4717-A374-AD194C0D84A9}" destId="{DB2C2215-0D9B-40C2-9EE6-9FF4DD044221}" srcOrd="0" destOrd="0" presId="urn:microsoft.com/office/officeart/2005/8/layout/matrix3"/>
    <dgm:cxn modelId="{2F4DC9DE-FD67-45A6-99E8-D17242936967}" type="presOf" srcId="{B22758A0-7E26-4090-9299-037CF597C6FE}" destId="{58B2D446-E71C-46BA-BAA2-0D7C07FC58F2}" srcOrd="0" destOrd="0" presId="urn:microsoft.com/office/officeart/2005/8/layout/matrix3"/>
    <dgm:cxn modelId="{B629DAF7-676C-4CFB-99BA-9D7DFE0471A9}" type="presOf" srcId="{FF5E32D2-8323-4B22-BB1E-22A0600AC16B}" destId="{513447CD-9B28-4627-80EB-041ACFC588DE}" srcOrd="0" destOrd="0" presId="urn:microsoft.com/office/officeart/2005/8/layout/matrix3"/>
    <dgm:cxn modelId="{D67D94BE-C156-47CE-964A-B42F05A2CD51}" type="presParOf" srcId="{73FC7426-13D8-4642-811F-2369274EDC4E}" destId="{072FD0D4-ABDA-485D-9044-07EF01AE6EB9}" srcOrd="0" destOrd="0" presId="urn:microsoft.com/office/officeart/2005/8/layout/matrix3"/>
    <dgm:cxn modelId="{B6F366B5-C534-4FF0-93DD-BF54572C0579}" type="presParOf" srcId="{73FC7426-13D8-4642-811F-2369274EDC4E}" destId="{58B2D446-E71C-46BA-BAA2-0D7C07FC58F2}" srcOrd="1" destOrd="0" presId="urn:microsoft.com/office/officeart/2005/8/layout/matrix3"/>
    <dgm:cxn modelId="{EEED215C-E854-4F86-A090-7A6890959F18}" type="presParOf" srcId="{73FC7426-13D8-4642-811F-2369274EDC4E}" destId="{09D9A078-D27A-4730-9061-402BFEB085AF}" srcOrd="2" destOrd="0" presId="urn:microsoft.com/office/officeart/2005/8/layout/matrix3"/>
    <dgm:cxn modelId="{DA28A488-29C5-4903-8AF9-3A8C588E5A0C}" type="presParOf" srcId="{73FC7426-13D8-4642-811F-2369274EDC4E}" destId="{DB2C2215-0D9B-40C2-9EE6-9FF4DD044221}" srcOrd="3" destOrd="0" presId="urn:microsoft.com/office/officeart/2005/8/layout/matrix3"/>
    <dgm:cxn modelId="{73F5C71E-3F7D-45D2-AA91-380610941EE5}" type="presParOf" srcId="{73FC7426-13D8-4642-811F-2369274EDC4E}" destId="{513447CD-9B28-4627-80EB-041ACFC588DE}"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4252C-580D-4F70-B692-4C666498BFE8}">
      <dsp:nvSpPr>
        <dsp:cNvPr id="0" name=""/>
        <dsp:cNvSpPr/>
      </dsp:nvSpPr>
      <dsp:spPr>
        <a:xfrm>
          <a:off x="0" y="242703"/>
          <a:ext cx="6912245" cy="155902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Diversion</a:t>
          </a:r>
        </a:p>
      </dsp:txBody>
      <dsp:txXfrm>
        <a:off x="76105" y="318808"/>
        <a:ext cx="6760035" cy="1406815"/>
      </dsp:txXfrm>
    </dsp:sp>
    <dsp:sp modelId="{14F5A386-EAC0-4CBC-BC8B-70893700B780}">
      <dsp:nvSpPr>
        <dsp:cNvPr id="0" name=""/>
        <dsp:cNvSpPr/>
      </dsp:nvSpPr>
      <dsp:spPr>
        <a:xfrm>
          <a:off x="0" y="1988929"/>
          <a:ext cx="6912245" cy="1559025"/>
        </a:xfrm>
        <a:prstGeom prst="roundRect">
          <a:avLst/>
        </a:prstGeom>
        <a:gradFill rotWithShape="0">
          <a:gsLst>
            <a:gs pos="0">
              <a:schemeClr val="accent2">
                <a:hueOff val="-2556499"/>
                <a:satOff val="-3410"/>
                <a:lumOff val="-10196"/>
                <a:alphaOff val="0"/>
                <a:satMod val="103000"/>
                <a:lumMod val="102000"/>
                <a:tint val="94000"/>
              </a:schemeClr>
            </a:gs>
            <a:gs pos="50000">
              <a:schemeClr val="accent2">
                <a:hueOff val="-2556499"/>
                <a:satOff val="-3410"/>
                <a:lumOff val="-10196"/>
                <a:alphaOff val="0"/>
                <a:satMod val="110000"/>
                <a:lumMod val="100000"/>
                <a:shade val="100000"/>
              </a:schemeClr>
            </a:gs>
            <a:gs pos="100000">
              <a:schemeClr val="accent2">
                <a:hueOff val="-2556499"/>
                <a:satOff val="-3410"/>
                <a:lumOff val="-1019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Discipline</a:t>
          </a:r>
        </a:p>
      </dsp:txBody>
      <dsp:txXfrm>
        <a:off x="76105" y="2065034"/>
        <a:ext cx="6760035" cy="1406815"/>
      </dsp:txXfrm>
    </dsp:sp>
    <dsp:sp modelId="{441ED948-D154-4962-8F11-631692C21597}">
      <dsp:nvSpPr>
        <dsp:cNvPr id="0" name=""/>
        <dsp:cNvSpPr/>
      </dsp:nvSpPr>
      <dsp:spPr>
        <a:xfrm>
          <a:off x="0" y="3735154"/>
          <a:ext cx="6912245" cy="1559025"/>
        </a:xfrm>
        <a:prstGeom prst="roundRect">
          <a:avLst/>
        </a:prstGeom>
        <a:gradFill rotWithShape="0">
          <a:gsLst>
            <a:gs pos="0">
              <a:schemeClr val="accent2">
                <a:hueOff val="-5112997"/>
                <a:satOff val="-6820"/>
                <a:lumOff val="-20392"/>
                <a:alphaOff val="0"/>
                <a:satMod val="103000"/>
                <a:lumMod val="102000"/>
                <a:tint val="94000"/>
              </a:schemeClr>
            </a:gs>
            <a:gs pos="50000">
              <a:schemeClr val="accent2">
                <a:hueOff val="-5112997"/>
                <a:satOff val="-6820"/>
                <a:lumOff val="-20392"/>
                <a:alphaOff val="0"/>
                <a:satMod val="110000"/>
                <a:lumMod val="100000"/>
                <a:shade val="100000"/>
              </a:schemeClr>
            </a:gs>
            <a:gs pos="100000">
              <a:schemeClr val="accent2">
                <a:hueOff val="-5112997"/>
                <a:satOff val="-6820"/>
                <a:lumOff val="-2039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Prevention</a:t>
          </a:r>
        </a:p>
      </dsp:txBody>
      <dsp:txXfrm>
        <a:off x="76105" y="3811259"/>
        <a:ext cx="6760035" cy="1406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62CE3-D05F-484B-B705-36B60CF794BB}">
      <dsp:nvSpPr>
        <dsp:cNvPr id="0" name=""/>
        <dsp:cNvSpPr/>
      </dsp:nvSpPr>
      <dsp:spPr>
        <a:xfrm>
          <a:off x="0" y="16241"/>
          <a:ext cx="6862501" cy="17503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Invitation only v. Open to all</a:t>
          </a:r>
        </a:p>
      </dsp:txBody>
      <dsp:txXfrm>
        <a:off x="85444" y="101685"/>
        <a:ext cx="6691613" cy="1579432"/>
      </dsp:txXfrm>
    </dsp:sp>
    <dsp:sp modelId="{789C6929-A2D8-468F-90FE-FDA1F3634302}">
      <dsp:nvSpPr>
        <dsp:cNvPr id="0" name=""/>
        <dsp:cNvSpPr/>
      </dsp:nvSpPr>
      <dsp:spPr>
        <a:xfrm>
          <a:off x="0" y="1893281"/>
          <a:ext cx="6862501" cy="1750320"/>
        </a:xfrm>
        <a:prstGeom prst="roundRect">
          <a:avLst/>
        </a:prstGeom>
        <a:gradFill rotWithShape="0">
          <a:gsLst>
            <a:gs pos="0">
              <a:schemeClr val="accent5">
                <a:hueOff val="-389766"/>
                <a:satOff val="3984"/>
                <a:lumOff val="-2157"/>
                <a:alphaOff val="0"/>
                <a:satMod val="103000"/>
                <a:lumMod val="102000"/>
                <a:tint val="94000"/>
              </a:schemeClr>
            </a:gs>
            <a:gs pos="50000">
              <a:schemeClr val="accent5">
                <a:hueOff val="-389766"/>
                <a:satOff val="3984"/>
                <a:lumOff val="-2157"/>
                <a:alphaOff val="0"/>
                <a:satMod val="110000"/>
                <a:lumMod val="100000"/>
                <a:shade val="100000"/>
              </a:schemeClr>
            </a:gs>
            <a:gs pos="100000">
              <a:schemeClr val="accent5">
                <a:hueOff val="-389766"/>
                <a:satOff val="3984"/>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Non-lawyer staff</a:t>
          </a:r>
        </a:p>
      </dsp:txBody>
      <dsp:txXfrm>
        <a:off x="85444" y="1978725"/>
        <a:ext cx="6691613" cy="1579432"/>
      </dsp:txXfrm>
    </dsp:sp>
    <dsp:sp modelId="{D4E88750-8425-443B-A662-643B710ABDDB}">
      <dsp:nvSpPr>
        <dsp:cNvPr id="0" name=""/>
        <dsp:cNvSpPr/>
      </dsp:nvSpPr>
      <dsp:spPr>
        <a:xfrm>
          <a:off x="0" y="3770321"/>
          <a:ext cx="6862501" cy="1750320"/>
        </a:xfrm>
        <a:prstGeom prst="roundRect">
          <a:avLst/>
        </a:prstGeom>
        <a:gradFill rotWithShape="0">
          <a:gsLst>
            <a:gs pos="0">
              <a:schemeClr val="accent5">
                <a:hueOff val="-779532"/>
                <a:satOff val="7969"/>
                <a:lumOff val="-4314"/>
                <a:alphaOff val="0"/>
                <a:satMod val="103000"/>
                <a:lumMod val="102000"/>
                <a:tint val="94000"/>
              </a:schemeClr>
            </a:gs>
            <a:gs pos="50000">
              <a:schemeClr val="accent5">
                <a:hueOff val="-779532"/>
                <a:satOff val="7969"/>
                <a:lumOff val="-4314"/>
                <a:alphaOff val="0"/>
                <a:satMod val="110000"/>
                <a:lumMod val="100000"/>
                <a:shade val="100000"/>
              </a:schemeClr>
            </a:gs>
            <a:gs pos="100000">
              <a:schemeClr val="accent5">
                <a:hueOff val="-779532"/>
                <a:satOff val="7969"/>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New lawyers</a:t>
          </a:r>
        </a:p>
      </dsp:txBody>
      <dsp:txXfrm>
        <a:off x="85444" y="3855765"/>
        <a:ext cx="6691613" cy="1579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108A6-64D9-49C2-AD31-50FF2DF6A138}">
      <dsp:nvSpPr>
        <dsp:cNvPr id="0" name=""/>
        <dsp:cNvSpPr/>
      </dsp:nvSpPr>
      <dsp:spPr>
        <a:xfrm>
          <a:off x="850160" y="990256"/>
          <a:ext cx="1258754" cy="125875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FCC44A-E2E6-40F3-AAC3-7C06EC86ECD6}">
      <dsp:nvSpPr>
        <dsp:cNvPr id="0" name=""/>
        <dsp:cNvSpPr/>
      </dsp:nvSpPr>
      <dsp:spPr>
        <a:xfrm>
          <a:off x="1118419" y="1258515"/>
          <a:ext cx="722236" cy="7222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879C5D-C4EE-432F-80D3-888641789050}">
      <dsp:nvSpPr>
        <dsp:cNvPr id="0" name=""/>
        <dsp:cNvSpPr/>
      </dsp:nvSpPr>
      <dsp:spPr>
        <a:xfrm>
          <a:off x="447771" y="2641081"/>
          <a:ext cx="20635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Text of Rule 1.15</a:t>
          </a:r>
        </a:p>
      </dsp:txBody>
      <dsp:txXfrm>
        <a:off x="447771" y="2641081"/>
        <a:ext cx="2063532" cy="720000"/>
      </dsp:txXfrm>
    </dsp:sp>
    <dsp:sp modelId="{3F549967-42D0-446C-81CA-ADAAF3C5D2FF}">
      <dsp:nvSpPr>
        <dsp:cNvPr id="0" name=""/>
        <dsp:cNvSpPr/>
      </dsp:nvSpPr>
      <dsp:spPr>
        <a:xfrm>
          <a:off x="3274810" y="990256"/>
          <a:ext cx="1258754" cy="125875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ACB936-9802-46B0-A8B4-2C60323045A1}">
      <dsp:nvSpPr>
        <dsp:cNvPr id="0" name=""/>
        <dsp:cNvSpPr/>
      </dsp:nvSpPr>
      <dsp:spPr>
        <a:xfrm>
          <a:off x="3543069" y="1258515"/>
          <a:ext cx="722236" cy="7222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AB709E-40E4-49DC-AC94-DC8B35D2ADCB}">
      <dsp:nvSpPr>
        <dsp:cNvPr id="0" name=""/>
        <dsp:cNvSpPr/>
      </dsp:nvSpPr>
      <dsp:spPr>
        <a:xfrm>
          <a:off x="2872421" y="2641081"/>
          <a:ext cx="20635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Cases and ethics opinions</a:t>
          </a:r>
        </a:p>
      </dsp:txBody>
      <dsp:txXfrm>
        <a:off x="2872421" y="2641081"/>
        <a:ext cx="2063532" cy="720000"/>
      </dsp:txXfrm>
    </dsp:sp>
    <dsp:sp modelId="{81DEE3B2-3DCF-432F-A44C-4B84F641D873}">
      <dsp:nvSpPr>
        <dsp:cNvPr id="0" name=""/>
        <dsp:cNvSpPr/>
      </dsp:nvSpPr>
      <dsp:spPr>
        <a:xfrm>
          <a:off x="5699460" y="990256"/>
          <a:ext cx="1258754" cy="125875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3DDFDF-ACF3-4E9E-9519-B624405BAB40}">
      <dsp:nvSpPr>
        <dsp:cNvPr id="0" name=""/>
        <dsp:cNvSpPr/>
      </dsp:nvSpPr>
      <dsp:spPr>
        <a:xfrm>
          <a:off x="5967719" y="1258515"/>
          <a:ext cx="722236" cy="7222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5E52C2-B4A7-4443-819A-A288A8EC90E1}">
      <dsp:nvSpPr>
        <dsp:cNvPr id="0" name=""/>
        <dsp:cNvSpPr/>
      </dsp:nvSpPr>
      <dsp:spPr>
        <a:xfrm>
          <a:off x="5297071" y="2641081"/>
          <a:ext cx="20635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Best practices</a:t>
          </a:r>
        </a:p>
      </dsp:txBody>
      <dsp:txXfrm>
        <a:off x="5297071" y="2641081"/>
        <a:ext cx="2063532" cy="720000"/>
      </dsp:txXfrm>
    </dsp:sp>
    <dsp:sp modelId="{8A239DBF-1C8D-441B-BDA6-21DEE46DA882}">
      <dsp:nvSpPr>
        <dsp:cNvPr id="0" name=""/>
        <dsp:cNvSpPr/>
      </dsp:nvSpPr>
      <dsp:spPr>
        <a:xfrm>
          <a:off x="8124110" y="990256"/>
          <a:ext cx="1258754" cy="125875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D90DE7-B069-4A79-BBA2-A270B79FB6FC}">
      <dsp:nvSpPr>
        <dsp:cNvPr id="0" name=""/>
        <dsp:cNvSpPr/>
      </dsp:nvSpPr>
      <dsp:spPr>
        <a:xfrm>
          <a:off x="8392369" y="1258515"/>
          <a:ext cx="722236" cy="7222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126748-7A76-4017-9520-BA7E53DFD12B}">
      <dsp:nvSpPr>
        <dsp:cNvPr id="0" name=""/>
        <dsp:cNvSpPr/>
      </dsp:nvSpPr>
      <dsp:spPr>
        <a:xfrm>
          <a:off x="7721721" y="2641081"/>
          <a:ext cx="20635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Hands-on exercise</a:t>
          </a:r>
        </a:p>
      </dsp:txBody>
      <dsp:txXfrm>
        <a:off x="7721721" y="2641081"/>
        <a:ext cx="2063532"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7DB44-1CC4-44F6-9740-78D2B19A3027}">
      <dsp:nvSpPr>
        <dsp:cNvPr id="0" name=""/>
        <dsp:cNvSpPr/>
      </dsp:nvSpPr>
      <dsp:spPr>
        <a:xfrm>
          <a:off x="918658" y="192665"/>
          <a:ext cx="3027447" cy="13337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Checkbook/general ledger balance</a:t>
          </a:r>
        </a:p>
      </dsp:txBody>
      <dsp:txXfrm>
        <a:off x="957721" y="231728"/>
        <a:ext cx="2949321" cy="1255594"/>
      </dsp:txXfrm>
    </dsp:sp>
    <dsp:sp modelId="{391B7B6C-BC2A-42E9-8526-983FE1E43F37}">
      <dsp:nvSpPr>
        <dsp:cNvPr id="0" name=""/>
        <dsp:cNvSpPr/>
      </dsp:nvSpPr>
      <dsp:spPr>
        <a:xfrm rot="3634323">
          <a:off x="3101724" y="2228421"/>
          <a:ext cx="392714" cy="33144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201158" y="2294710"/>
        <a:ext cx="193846" cy="198868"/>
      </dsp:txXfrm>
    </dsp:sp>
    <dsp:sp modelId="{B1D2659A-A134-47E9-8FB0-4F772DADDD06}">
      <dsp:nvSpPr>
        <dsp:cNvPr id="0" name=""/>
        <dsp:cNvSpPr/>
      </dsp:nvSpPr>
      <dsp:spPr>
        <a:xfrm>
          <a:off x="2714948" y="3261903"/>
          <a:ext cx="2679504" cy="9469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Adjusted bank balance</a:t>
          </a:r>
        </a:p>
      </dsp:txBody>
      <dsp:txXfrm>
        <a:off x="2742684" y="3289639"/>
        <a:ext cx="2624032" cy="891516"/>
      </dsp:txXfrm>
    </dsp:sp>
    <dsp:sp modelId="{E72909AF-BE00-4A19-B53D-7F95F8D10EAD}">
      <dsp:nvSpPr>
        <dsp:cNvPr id="0" name=""/>
        <dsp:cNvSpPr/>
      </dsp:nvSpPr>
      <dsp:spPr>
        <a:xfrm rot="10956333">
          <a:off x="2273398" y="3497549"/>
          <a:ext cx="392714" cy="33144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2372832" y="3563838"/>
        <a:ext cx="193846" cy="198868"/>
      </dsp:txXfrm>
    </dsp:sp>
    <dsp:sp modelId="{72561D73-6A91-4164-9726-6693C86262C9}">
      <dsp:nvSpPr>
        <dsp:cNvPr id="0" name=""/>
        <dsp:cNvSpPr/>
      </dsp:nvSpPr>
      <dsp:spPr>
        <a:xfrm>
          <a:off x="-370015" y="3119584"/>
          <a:ext cx="2594578" cy="9469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ledger balances</a:t>
          </a:r>
        </a:p>
      </dsp:txBody>
      <dsp:txXfrm>
        <a:off x="-342279" y="3147320"/>
        <a:ext cx="2539106" cy="891516"/>
      </dsp:txXfrm>
    </dsp:sp>
    <dsp:sp modelId="{FAEE0DEF-C470-4512-8539-411A1370756F}">
      <dsp:nvSpPr>
        <dsp:cNvPr id="0" name=""/>
        <dsp:cNvSpPr/>
      </dsp:nvSpPr>
      <dsp:spPr>
        <a:xfrm rot="17930244">
          <a:off x="1430236" y="2157261"/>
          <a:ext cx="392714" cy="33144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529670" y="2223550"/>
        <a:ext cx="193846" cy="1988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FD0D4-ABDA-485D-9044-07EF01AE6EB9}">
      <dsp:nvSpPr>
        <dsp:cNvPr id="0" name=""/>
        <dsp:cNvSpPr/>
      </dsp:nvSpPr>
      <dsp:spPr>
        <a:xfrm>
          <a:off x="662808" y="0"/>
          <a:ext cx="5536883" cy="553688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8B2D446-E71C-46BA-BAA2-0D7C07FC58F2}">
      <dsp:nvSpPr>
        <dsp:cNvPr id="0" name=""/>
        <dsp:cNvSpPr/>
      </dsp:nvSpPr>
      <dsp:spPr>
        <a:xfrm>
          <a:off x="1188812" y="526003"/>
          <a:ext cx="2159384" cy="215938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How often do we present?</a:t>
          </a:r>
        </a:p>
      </dsp:txBody>
      <dsp:txXfrm>
        <a:off x="1294224" y="631415"/>
        <a:ext cx="1948560" cy="1948560"/>
      </dsp:txXfrm>
    </dsp:sp>
    <dsp:sp modelId="{09D9A078-D27A-4730-9061-402BFEB085AF}">
      <dsp:nvSpPr>
        <dsp:cNvPr id="0" name=""/>
        <dsp:cNvSpPr/>
      </dsp:nvSpPr>
      <dsp:spPr>
        <a:xfrm>
          <a:off x="3514303" y="526003"/>
          <a:ext cx="2159384" cy="2159384"/>
        </a:xfrm>
        <a:prstGeom prst="roundRect">
          <a:avLst/>
        </a:prstGeom>
        <a:gradFill rotWithShape="0">
          <a:gsLst>
            <a:gs pos="0">
              <a:schemeClr val="accent2">
                <a:hueOff val="-1704332"/>
                <a:satOff val="-2273"/>
                <a:lumOff val="-6797"/>
                <a:alphaOff val="0"/>
                <a:satMod val="103000"/>
                <a:lumMod val="102000"/>
                <a:tint val="94000"/>
              </a:schemeClr>
            </a:gs>
            <a:gs pos="50000">
              <a:schemeClr val="accent2">
                <a:hueOff val="-1704332"/>
                <a:satOff val="-2273"/>
                <a:lumOff val="-6797"/>
                <a:alphaOff val="0"/>
                <a:satMod val="110000"/>
                <a:lumMod val="100000"/>
                <a:shade val="100000"/>
              </a:schemeClr>
            </a:gs>
            <a:gs pos="100000">
              <a:schemeClr val="accent2">
                <a:hueOff val="-1704332"/>
                <a:satOff val="-2273"/>
                <a:lumOff val="-679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How much should it cost?</a:t>
          </a:r>
        </a:p>
      </dsp:txBody>
      <dsp:txXfrm>
        <a:off x="3619715" y="631415"/>
        <a:ext cx="1948560" cy="1948560"/>
      </dsp:txXfrm>
    </dsp:sp>
    <dsp:sp modelId="{DB2C2215-0D9B-40C2-9EE6-9FF4DD044221}">
      <dsp:nvSpPr>
        <dsp:cNvPr id="0" name=""/>
        <dsp:cNvSpPr/>
      </dsp:nvSpPr>
      <dsp:spPr>
        <a:xfrm>
          <a:off x="1188812" y="2861665"/>
          <a:ext cx="2159384" cy="2159384"/>
        </a:xfrm>
        <a:prstGeom prst="roundRect">
          <a:avLst/>
        </a:prstGeom>
        <a:gradFill rotWithShape="0">
          <a:gsLst>
            <a:gs pos="0">
              <a:schemeClr val="accent2">
                <a:hueOff val="-3408665"/>
                <a:satOff val="-4547"/>
                <a:lumOff val="-13595"/>
                <a:alphaOff val="0"/>
                <a:satMod val="103000"/>
                <a:lumMod val="102000"/>
                <a:tint val="94000"/>
              </a:schemeClr>
            </a:gs>
            <a:gs pos="50000">
              <a:schemeClr val="accent2">
                <a:hueOff val="-3408665"/>
                <a:satOff val="-4547"/>
                <a:lumOff val="-13595"/>
                <a:alphaOff val="0"/>
                <a:satMod val="110000"/>
                <a:lumMod val="100000"/>
                <a:shade val="100000"/>
              </a:schemeClr>
            </a:gs>
            <a:gs pos="100000">
              <a:schemeClr val="accent2">
                <a:hueOff val="-3408665"/>
                <a:satOff val="-4547"/>
                <a:lumOff val="-1359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Who are the presenters?</a:t>
          </a:r>
        </a:p>
      </dsp:txBody>
      <dsp:txXfrm>
        <a:off x="1294224" y="2967077"/>
        <a:ext cx="1948560" cy="1948560"/>
      </dsp:txXfrm>
    </dsp:sp>
    <dsp:sp modelId="{513447CD-9B28-4627-80EB-041ACFC588DE}">
      <dsp:nvSpPr>
        <dsp:cNvPr id="0" name=""/>
        <dsp:cNvSpPr/>
      </dsp:nvSpPr>
      <dsp:spPr>
        <a:xfrm>
          <a:off x="3514303" y="2851494"/>
          <a:ext cx="2159384" cy="2159384"/>
        </a:xfrm>
        <a:prstGeom prst="roundRect">
          <a:avLst/>
        </a:prstGeom>
        <a:gradFill rotWithShape="0">
          <a:gsLst>
            <a:gs pos="0">
              <a:schemeClr val="accent2">
                <a:hueOff val="-5112997"/>
                <a:satOff val="-6820"/>
                <a:lumOff val="-20392"/>
                <a:alphaOff val="0"/>
                <a:satMod val="103000"/>
                <a:lumMod val="102000"/>
                <a:tint val="94000"/>
              </a:schemeClr>
            </a:gs>
            <a:gs pos="50000">
              <a:schemeClr val="accent2">
                <a:hueOff val="-5112997"/>
                <a:satOff val="-6820"/>
                <a:lumOff val="-20392"/>
                <a:alphaOff val="0"/>
                <a:satMod val="110000"/>
                <a:lumMod val="100000"/>
                <a:shade val="100000"/>
              </a:schemeClr>
            </a:gs>
            <a:gs pos="100000">
              <a:schemeClr val="accent2">
                <a:hueOff val="-5112997"/>
                <a:satOff val="-6820"/>
                <a:lumOff val="-2039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How do we get the word out?</a:t>
          </a:r>
        </a:p>
      </dsp:txBody>
      <dsp:txXfrm>
        <a:off x="3619715" y="2956906"/>
        <a:ext cx="1948560" cy="19485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2F444E-5A69-4A9E-858B-6A86F5DF017E}" type="datetimeFigureOut">
              <a:rPr lang="en-US" smtClean="0"/>
              <a:t>9/15/2022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99BD9D-E7FD-488A-9AD7-1B5BA9CF8E96}" type="slidenum">
              <a:rPr lang="en-US" smtClean="0"/>
              <a:t>‹#›</a:t>
            </a:fld>
            <a:endParaRPr lang="en-US"/>
          </a:p>
        </p:txBody>
      </p:sp>
    </p:spTree>
    <p:extLst>
      <p:ext uri="{BB962C8B-B14F-4D97-AF65-F5344CB8AC3E}">
        <p14:creationId xmlns:p14="http://schemas.microsoft.com/office/powerpoint/2010/main" val="1511896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99BD9D-E7FD-488A-9AD7-1B5BA9CF8E96}" type="slidenum">
              <a:rPr lang="en-US" smtClean="0"/>
              <a:t>1</a:t>
            </a:fld>
            <a:endParaRPr lang="en-US"/>
          </a:p>
        </p:txBody>
      </p:sp>
    </p:spTree>
    <p:extLst>
      <p:ext uri="{BB962C8B-B14F-4D97-AF65-F5344CB8AC3E}">
        <p14:creationId xmlns:p14="http://schemas.microsoft.com/office/powerpoint/2010/main" val="2472866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when we began looking at the possibility of starting a trust account program in KY, we had 3 main purposes in mind – </a:t>
            </a:r>
          </a:p>
          <a:p>
            <a:endParaRPr lang="en-US" dirty="0"/>
          </a:p>
          <a:p>
            <a:r>
              <a:rPr lang="en-US" dirty="0"/>
              <a:t>Diversion – the program could be used as our EPEP had been, in connection with conditional dismissals, for minor ethical issues that did not rise to the level of requiring some kind of discipline.  Failure to timely submit an accounting when requested perhaps.</a:t>
            </a:r>
          </a:p>
          <a:p>
            <a:endParaRPr lang="en-US" dirty="0"/>
          </a:p>
          <a:p>
            <a:r>
              <a:rPr lang="en-US" dirty="0"/>
              <a:t>Discipline – in connection with a conditional private admonition or public reprimand, or as a condition of a probated suspension.  </a:t>
            </a:r>
          </a:p>
        </p:txBody>
      </p:sp>
      <p:sp>
        <p:nvSpPr>
          <p:cNvPr id="4" name="Slide Number Placeholder 3"/>
          <p:cNvSpPr>
            <a:spLocks noGrp="1"/>
          </p:cNvSpPr>
          <p:nvPr>
            <p:ph type="sldNum" sz="quarter" idx="5"/>
          </p:nvPr>
        </p:nvSpPr>
        <p:spPr/>
        <p:txBody>
          <a:bodyPr/>
          <a:lstStyle/>
          <a:p>
            <a:fld id="{7899BD9D-E7FD-488A-9AD7-1B5BA9CF8E96}" type="slidenum">
              <a:rPr lang="en-US" smtClean="0"/>
              <a:t>2</a:t>
            </a:fld>
            <a:endParaRPr lang="en-US"/>
          </a:p>
        </p:txBody>
      </p:sp>
    </p:spTree>
    <p:extLst>
      <p:ext uri="{BB962C8B-B14F-4D97-AF65-F5344CB8AC3E}">
        <p14:creationId xmlns:p14="http://schemas.microsoft.com/office/powerpoint/2010/main" val="3844753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0EFC23C-3C20-4C52-A9F1-F3E91D4FA577}" type="datetimeFigureOut">
              <a:rPr lang="en-US" smtClean="0"/>
              <a:t>9/15/2022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1466B9-DE2F-4217-B905-8EFBB92BB4FC}" type="slidenum">
              <a:rPr lang="en-US" smtClean="0"/>
              <a:t>‹#›</a:t>
            </a:fld>
            <a:endParaRPr lang="en-US"/>
          </a:p>
        </p:txBody>
      </p:sp>
    </p:spTree>
    <p:extLst>
      <p:ext uri="{BB962C8B-B14F-4D97-AF65-F5344CB8AC3E}">
        <p14:creationId xmlns:p14="http://schemas.microsoft.com/office/powerpoint/2010/main" val="2618351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EFC23C-3C20-4C52-A9F1-F3E91D4FA577}"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1466B9-DE2F-4217-B905-8EFBB92BB4FC}" type="slidenum">
              <a:rPr lang="en-US" smtClean="0"/>
              <a:t>‹#›</a:t>
            </a:fld>
            <a:endParaRPr lang="en-US"/>
          </a:p>
        </p:txBody>
      </p:sp>
    </p:spTree>
    <p:extLst>
      <p:ext uri="{BB962C8B-B14F-4D97-AF65-F5344CB8AC3E}">
        <p14:creationId xmlns:p14="http://schemas.microsoft.com/office/powerpoint/2010/main" val="452926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EFC23C-3C20-4C52-A9F1-F3E91D4FA577}"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1466B9-DE2F-4217-B905-8EFBB92BB4FC}" type="slidenum">
              <a:rPr lang="en-US" smtClean="0"/>
              <a:t>‹#›</a:t>
            </a:fld>
            <a:endParaRPr lang="en-US"/>
          </a:p>
        </p:txBody>
      </p:sp>
    </p:spTree>
    <p:extLst>
      <p:ext uri="{BB962C8B-B14F-4D97-AF65-F5344CB8AC3E}">
        <p14:creationId xmlns:p14="http://schemas.microsoft.com/office/powerpoint/2010/main" val="3379847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EFC23C-3C20-4C52-A9F1-F3E91D4FA577}"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1466B9-DE2F-4217-B905-8EFBB92BB4FC}"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22753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EFC23C-3C20-4C52-A9F1-F3E91D4FA577}"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1466B9-DE2F-4217-B905-8EFBB92BB4FC}" type="slidenum">
              <a:rPr lang="en-US" smtClean="0"/>
              <a:t>‹#›</a:t>
            </a:fld>
            <a:endParaRPr lang="en-US"/>
          </a:p>
        </p:txBody>
      </p:sp>
    </p:spTree>
    <p:extLst>
      <p:ext uri="{BB962C8B-B14F-4D97-AF65-F5344CB8AC3E}">
        <p14:creationId xmlns:p14="http://schemas.microsoft.com/office/powerpoint/2010/main" val="917775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0EFC23C-3C20-4C52-A9F1-F3E91D4FA577}" type="datetimeFigureOut">
              <a:rPr lang="en-US" smtClean="0"/>
              <a:t>9/15/2022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1466B9-DE2F-4217-B905-8EFBB92BB4FC}" type="slidenum">
              <a:rPr lang="en-US" smtClean="0"/>
              <a:t>‹#›</a:t>
            </a:fld>
            <a:endParaRPr lang="en-US"/>
          </a:p>
        </p:txBody>
      </p:sp>
    </p:spTree>
    <p:extLst>
      <p:ext uri="{BB962C8B-B14F-4D97-AF65-F5344CB8AC3E}">
        <p14:creationId xmlns:p14="http://schemas.microsoft.com/office/powerpoint/2010/main" val="3996936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0EFC23C-3C20-4C52-A9F1-F3E91D4FA577}" type="datetimeFigureOut">
              <a:rPr lang="en-US" smtClean="0"/>
              <a:t>9/15/2022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1466B9-DE2F-4217-B905-8EFBB92BB4FC}" type="slidenum">
              <a:rPr lang="en-US" smtClean="0"/>
              <a:t>‹#›</a:t>
            </a:fld>
            <a:endParaRPr lang="en-US"/>
          </a:p>
        </p:txBody>
      </p:sp>
    </p:spTree>
    <p:extLst>
      <p:ext uri="{BB962C8B-B14F-4D97-AF65-F5344CB8AC3E}">
        <p14:creationId xmlns:p14="http://schemas.microsoft.com/office/powerpoint/2010/main" val="415461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EFC23C-3C20-4C52-A9F1-F3E91D4FA577}"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466B9-DE2F-4217-B905-8EFBB92BB4FC}" type="slidenum">
              <a:rPr lang="en-US" smtClean="0"/>
              <a:t>‹#›</a:t>
            </a:fld>
            <a:endParaRPr lang="en-US"/>
          </a:p>
        </p:txBody>
      </p:sp>
    </p:spTree>
    <p:extLst>
      <p:ext uri="{BB962C8B-B14F-4D97-AF65-F5344CB8AC3E}">
        <p14:creationId xmlns:p14="http://schemas.microsoft.com/office/powerpoint/2010/main" val="4188570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EFC23C-3C20-4C52-A9F1-F3E91D4FA577}"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466B9-DE2F-4217-B905-8EFBB92BB4FC}" type="slidenum">
              <a:rPr lang="en-US" smtClean="0"/>
              <a:t>‹#›</a:t>
            </a:fld>
            <a:endParaRPr lang="en-US"/>
          </a:p>
        </p:txBody>
      </p:sp>
    </p:spTree>
    <p:extLst>
      <p:ext uri="{BB962C8B-B14F-4D97-AF65-F5344CB8AC3E}">
        <p14:creationId xmlns:p14="http://schemas.microsoft.com/office/powerpoint/2010/main" val="1758289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EFC23C-3C20-4C52-A9F1-F3E91D4FA577}"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466B9-DE2F-4217-B905-8EFBB92BB4FC}" type="slidenum">
              <a:rPr lang="en-US" smtClean="0"/>
              <a:t>‹#›</a:t>
            </a:fld>
            <a:endParaRPr lang="en-US"/>
          </a:p>
        </p:txBody>
      </p:sp>
    </p:spTree>
    <p:extLst>
      <p:ext uri="{BB962C8B-B14F-4D97-AF65-F5344CB8AC3E}">
        <p14:creationId xmlns:p14="http://schemas.microsoft.com/office/powerpoint/2010/main" val="2827284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EFC23C-3C20-4C52-A9F1-F3E91D4FA577}"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466B9-DE2F-4217-B905-8EFBB92BB4FC}" type="slidenum">
              <a:rPr lang="en-US" smtClean="0"/>
              <a:t>‹#›</a:t>
            </a:fld>
            <a:endParaRPr lang="en-US"/>
          </a:p>
        </p:txBody>
      </p:sp>
    </p:spTree>
    <p:extLst>
      <p:ext uri="{BB962C8B-B14F-4D97-AF65-F5344CB8AC3E}">
        <p14:creationId xmlns:p14="http://schemas.microsoft.com/office/powerpoint/2010/main" val="261620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EFC23C-3C20-4C52-A9F1-F3E91D4FA577}"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1466B9-DE2F-4217-B905-8EFBB92BB4FC}" type="slidenum">
              <a:rPr lang="en-US" smtClean="0"/>
              <a:t>‹#›</a:t>
            </a:fld>
            <a:endParaRPr lang="en-US"/>
          </a:p>
        </p:txBody>
      </p:sp>
    </p:spTree>
    <p:extLst>
      <p:ext uri="{BB962C8B-B14F-4D97-AF65-F5344CB8AC3E}">
        <p14:creationId xmlns:p14="http://schemas.microsoft.com/office/powerpoint/2010/main" val="500231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EFC23C-3C20-4C52-A9F1-F3E91D4FA577}" type="datetimeFigureOut">
              <a:rPr lang="en-US" smtClean="0"/>
              <a:t>9/15/2022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1466B9-DE2F-4217-B905-8EFBB92BB4FC}" type="slidenum">
              <a:rPr lang="en-US" smtClean="0"/>
              <a:t>‹#›</a:t>
            </a:fld>
            <a:endParaRPr lang="en-US"/>
          </a:p>
        </p:txBody>
      </p:sp>
    </p:spTree>
    <p:extLst>
      <p:ext uri="{BB962C8B-B14F-4D97-AF65-F5344CB8AC3E}">
        <p14:creationId xmlns:p14="http://schemas.microsoft.com/office/powerpoint/2010/main" val="57063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EFC23C-3C20-4C52-A9F1-F3E91D4FA577}" type="datetimeFigureOut">
              <a:rPr lang="en-US" smtClean="0"/>
              <a:t>9/15/2022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1466B9-DE2F-4217-B905-8EFBB92BB4FC}" type="slidenum">
              <a:rPr lang="en-US" smtClean="0"/>
              <a:t>‹#›</a:t>
            </a:fld>
            <a:endParaRPr lang="en-US"/>
          </a:p>
        </p:txBody>
      </p:sp>
    </p:spTree>
    <p:extLst>
      <p:ext uri="{BB962C8B-B14F-4D97-AF65-F5344CB8AC3E}">
        <p14:creationId xmlns:p14="http://schemas.microsoft.com/office/powerpoint/2010/main" val="2895913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EFC23C-3C20-4C52-A9F1-F3E91D4FA577}" type="datetimeFigureOut">
              <a:rPr lang="en-US" smtClean="0"/>
              <a:t>9/15/2022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1466B9-DE2F-4217-B905-8EFBB92BB4FC}" type="slidenum">
              <a:rPr lang="en-US" smtClean="0"/>
              <a:t>‹#›</a:t>
            </a:fld>
            <a:endParaRPr lang="en-US"/>
          </a:p>
        </p:txBody>
      </p:sp>
    </p:spTree>
    <p:extLst>
      <p:ext uri="{BB962C8B-B14F-4D97-AF65-F5344CB8AC3E}">
        <p14:creationId xmlns:p14="http://schemas.microsoft.com/office/powerpoint/2010/main" val="68137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EFC23C-3C20-4C52-A9F1-F3E91D4FA577}"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1466B9-DE2F-4217-B905-8EFBB92BB4FC}" type="slidenum">
              <a:rPr lang="en-US" smtClean="0"/>
              <a:t>‹#›</a:t>
            </a:fld>
            <a:endParaRPr lang="en-US"/>
          </a:p>
        </p:txBody>
      </p:sp>
    </p:spTree>
    <p:extLst>
      <p:ext uri="{BB962C8B-B14F-4D97-AF65-F5344CB8AC3E}">
        <p14:creationId xmlns:p14="http://schemas.microsoft.com/office/powerpoint/2010/main" val="426635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EFC23C-3C20-4C52-A9F1-F3E91D4FA577}"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1466B9-DE2F-4217-B905-8EFBB92BB4FC}" type="slidenum">
              <a:rPr lang="en-US" smtClean="0"/>
              <a:t>‹#›</a:t>
            </a:fld>
            <a:endParaRPr lang="en-US"/>
          </a:p>
        </p:txBody>
      </p:sp>
    </p:spTree>
    <p:extLst>
      <p:ext uri="{BB962C8B-B14F-4D97-AF65-F5344CB8AC3E}">
        <p14:creationId xmlns:p14="http://schemas.microsoft.com/office/powerpoint/2010/main" val="1770897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0EFC23C-3C20-4C52-A9F1-F3E91D4FA577}" type="datetimeFigureOut">
              <a:rPr lang="en-US" smtClean="0"/>
              <a:t>9/15/2022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31466B9-DE2F-4217-B905-8EFBB92BB4FC}" type="slidenum">
              <a:rPr lang="en-US" smtClean="0"/>
              <a:t>‹#›</a:t>
            </a:fld>
            <a:endParaRPr lang="en-US"/>
          </a:p>
        </p:txBody>
      </p:sp>
    </p:spTree>
    <p:extLst>
      <p:ext uri="{BB962C8B-B14F-4D97-AF65-F5344CB8AC3E}">
        <p14:creationId xmlns:p14="http://schemas.microsoft.com/office/powerpoint/2010/main" val="1080720285"/>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thebluediamondgallery.com/handwriting/r/rules.html" TargetMode="External"/><Relationship Id="rId2" Type="http://schemas.openxmlformats.org/officeDocument/2006/relationships/image" Target="../media/image16.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informationaction.blogspot.com/2014_08_01_archive.html" TargetMode="External"/><Relationship Id="rId2" Type="http://schemas.openxmlformats.org/officeDocument/2006/relationships/image" Target="../media/image17.gif"/><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illustrations/newsletter-mailbox-letter-mail-1667513/"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liem.com/2013/12/get-started-becoming-recognized-speaker/" TargetMode="External"/><Relationship Id="rId2" Type="http://schemas.openxmlformats.org/officeDocument/2006/relationships/image" Target="../media/image19.jp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pngall.com/calendar-png" TargetMode="External"/><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hyperlink" Target="https://creativecommons.org/licenses/by-nc/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pngall.com/money-png" TargetMode="External"/><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hyperlink" Target="https://creativecommons.org/licenses/by-nc/3.0/"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lausdeo/14130441997/" TargetMode="External"/><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publicdomainpictures.net/view-image.php?image=161501&amp;picture=&amp;jazyk=ES"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icserver.org/highway-signs2/p/prevention.html" TargetMode="External"/><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invitation-party-wedding-invite-32378/"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me-blog.com/tag/sage/" TargetMode="External"/><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howmuchisit.org/irrevocable-trust-cost/"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44962833-2EBB-47A0-9823-D4F8E16EE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 name="Title 3">
            <a:extLst>
              <a:ext uri="{FF2B5EF4-FFF2-40B4-BE49-F238E27FC236}">
                <a16:creationId xmlns:a16="http://schemas.microsoft.com/office/drawing/2014/main" id="{61AFC911-53F7-4CCE-89DA-71C6E8C642C7}"/>
              </a:ext>
            </a:extLst>
          </p:cNvPr>
          <p:cNvSpPr>
            <a:spLocks noGrp="1"/>
          </p:cNvSpPr>
          <p:nvPr>
            <p:ph type="ctrTitle"/>
          </p:nvPr>
        </p:nvSpPr>
        <p:spPr>
          <a:xfrm>
            <a:off x="4377313" y="687388"/>
            <a:ext cx="6290687" cy="5483225"/>
          </a:xfrm>
          <a:effectLst/>
        </p:spPr>
        <p:txBody>
          <a:bodyPr wrap="square" anchor="ctr">
            <a:normAutofit/>
          </a:bodyPr>
          <a:lstStyle/>
          <a:p>
            <a:pPr algn="l"/>
            <a:r>
              <a:rPr lang="en-US" sz="7200" dirty="0">
                <a:solidFill>
                  <a:schemeClr val="tx1">
                    <a:lumMod val="95000"/>
                  </a:schemeClr>
                </a:solidFill>
              </a:rPr>
              <a:t>The Why, Who, What and How of Building a Trust Account Program</a:t>
            </a:r>
            <a:br>
              <a:rPr lang="en-US" sz="7200" dirty="0">
                <a:solidFill>
                  <a:schemeClr val="tx1">
                    <a:lumMod val="95000"/>
                  </a:schemeClr>
                </a:solidFill>
              </a:rPr>
            </a:br>
            <a:endParaRPr lang="en-US" sz="7200" dirty="0">
              <a:solidFill>
                <a:schemeClr val="tx1">
                  <a:lumMod val="95000"/>
                </a:schemeClr>
              </a:solidFill>
            </a:endParaRPr>
          </a:p>
        </p:txBody>
      </p:sp>
      <p:sp>
        <p:nvSpPr>
          <p:cNvPr id="5" name="Subtitle 4">
            <a:extLst>
              <a:ext uri="{FF2B5EF4-FFF2-40B4-BE49-F238E27FC236}">
                <a16:creationId xmlns:a16="http://schemas.microsoft.com/office/drawing/2014/main" id="{FE576BE6-375A-4F95-B514-E7CA3B241B1A}"/>
              </a:ext>
            </a:extLst>
          </p:cNvPr>
          <p:cNvSpPr>
            <a:spLocks noGrp="1"/>
          </p:cNvSpPr>
          <p:nvPr>
            <p:ph type="subTitle" idx="1"/>
          </p:nvPr>
        </p:nvSpPr>
        <p:spPr>
          <a:xfrm>
            <a:off x="838199" y="1295400"/>
            <a:ext cx="3217375" cy="4267200"/>
          </a:xfrm>
        </p:spPr>
        <p:txBody>
          <a:bodyPr anchor="ctr">
            <a:normAutofit/>
          </a:bodyPr>
          <a:lstStyle/>
          <a:p>
            <a:r>
              <a:rPr lang="en-US" sz="2800" dirty="0">
                <a:solidFill>
                  <a:schemeClr val="tx1">
                    <a:lumMod val="95000"/>
                  </a:schemeClr>
                </a:solidFill>
              </a:rPr>
              <a:t>Robbie Clements</a:t>
            </a:r>
          </a:p>
          <a:p>
            <a:r>
              <a:rPr lang="en-US" sz="1800" dirty="0">
                <a:solidFill>
                  <a:schemeClr val="tx1">
                    <a:lumMod val="95000"/>
                  </a:schemeClr>
                </a:solidFill>
              </a:rPr>
              <a:t>Administrative Manager/ Deputy Bar Counsel</a:t>
            </a:r>
          </a:p>
          <a:p>
            <a:r>
              <a:rPr lang="en-US" sz="1800" dirty="0">
                <a:solidFill>
                  <a:schemeClr val="tx1">
                    <a:lumMod val="95000"/>
                  </a:schemeClr>
                </a:solidFill>
              </a:rPr>
              <a:t>Kentucky Office of Bar Counsel</a:t>
            </a:r>
          </a:p>
          <a:p>
            <a:r>
              <a:rPr lang="en-US" sz="1800" dirty="0">
                <a:solidFill>
                  <a:schemeClr val="tx1">
                    <a:lumMod val="95000"/>
                  </a:schemeClr>
                </a:solidFill>
              </a:rPr>
              <a:t>NCPO Fall Workshop 2022</a:t>
            </a:r>
          </a:p>
          <a:p>
            <a:endParaRPr lang="en-US" sz="2400" dirty="0">
              <a:solidFill>
                <a:schemeClr val="tx1">
                  <a:lumMod val="95000"/>
                </a:schemeClr>
              </a:solidFill>
            </a:endParaRPr>
          </a:p>
          <a:p>
            <a:endParaRPr lang="en-US" sz="2400" dirty="0">
              <a:solidFill>
                <a:schemeClr val="tx1">
                  <a:lumMod val="95000"/>
                </a:schemeClr>
              </a:solidFill>
            </a:endParaRPr>
          </a:p>
        </p:txBody>
      </p:sp>
      <p:cxnSp>
        <p:nvCxnSpPr>
          <p:cNvPr id="12" name="Straight Connector 11">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580" y="2032907"/>
            <a:ext cx="0" cy="279218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783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CB5F6-8D57-49FD-A9FD-BC57996783F5}"/>
              </a:ext>
            </a:extLst>
          </p:cNvPr>
          <p:cNvSpPr>
            <a:spLocks noGrp="1"/>
          </p:cNvSpPr>
          <p:nvPr>
            <p:ph type="title"/>
          </p:nvPr>
        </p:nvSpPr>
        <p:spPr>
          <a:xfrm>
            <a:off x="838200" y="365125"/>
            <a:ext cx="10515600" cy="1325563"/>
          </a:xfrm>
        </p:spPr>
        <p:txBody>
          <a:bodyPr>
            <a:normAutofit/>
          </a:bodyPr>
          <a:lstStyle/>
          <a:p>
            <a:r>
              <a:rPr lang="en-US">
                <a:solidFill>
                  <a:schemeClr val="tx1"/>
                </a:solidFill>
              </a:rPr>
              <a:t>What should be covered?</a:t>
            </a:r>
          </a:p>
        </p:txBody>
      </p:sp>
      <p:graphicFrame>
        <p:nvGraphicFramePr>
          <p:cNvPr id="5" name="Content Placeholder 2">
            <a:extLst>
              <a:ext uri="{FF2B5EF4-FFF2-40B4-BE49-F238E27FC236}">
                <a16:creationId xmlns:a16="http://schemas.microsoft.com/office/drawing/2014/main" id="{21103A02-1BA2-486B-8809-32EDFCE452E6}"/>
              </a:ext>
            </a:extLst>
          </p:cNvPr>
          <p:cNvGraphicFramePr>
            <a:graphicFrameLocks noGrp="1"/>
          </p:cNvGraphicFramePr>
          <p:nvPr>
            <p:ph idx="1"/>
            <p:extLst>
              <p:ext uri="{D42A27DB-BD31-4B8C-83A1-F6EECF244321}">
                <p14:modId xmlns:p14="http://schemas.microsoft.com/office/powerpoint/2010/main" val="2627903683"/>
              </p:ext>
            </p:extLst>
          </p:nvPr>
        </p:nvGraphicFramePr>
        <p:xfrm>
          <a:off x="979488" y="1825625"/>
          <a:ext cx="102330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3411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D6B94-04CB-46E7-82D9-878CF4A7FE8F}"/>
              </a:ext>
            </a:extLst>
          </p:cNvPr>
          <p:cNvSpPr>
            <a:spLocks noGrp="1"/>
          </p:cNvSpPr>
          <p:nvPr>
            <p:ph type="title"/>
          </p:nvPr>
        </p:nvSpPr>
        <p:spPr/>
        <p:txBody>
          <a:bodyPr/>
          <a:lstStyle/>
          <a:p>
            <a:r>
              <a:rPr lang="en-US" dirty="0"/>
              <a:t>Include all trust account rules	</a:t>
            </a:r>
          </a:p>
        </p:txBody>
      </p:sp>
      <p:pic>
        <p:nvPicPr>
          <p:cNvPr id="7" name="Content Placeholder 6" descr="A picture containing icon&#10;&#10;Description automatically generated">
            <a:extLst>
              <a:ext uri="{FF2B5EF4-FFF2-40B4-BE49-F238E27FC236}">
                <a16:creationId xmlns:a16="http://schemas.microsoft.com/office/drawing/2014/main" id="{C592B756-AD5B-4DF7-84EA-43244E640A0E}"/>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7723" y="1909921"/>
            <a:ext cx="5024438" cy="3349625"/>
          </a:xfrm>
        </p:spPr>
      </p:pic>
      <p:sp>
        <p:nvSpPr>
          <p:cNvPr id="5" name="Content Placeholder 4">
            <a:extLst>
              <a:ext uri="{FF2B5EF4-FFF2-40B4-BE49-F238E27FC236}">
                <a16:creationId xmlns:a16="http://schemas.microsoft.com/office/drawing/2014/main" id="{3E9A9FE3-9136-4563-B389-308356D61B7F}"/>
              </a:ext>
            </a:extLst>
          </p:cNvPr>
          <p:cNvSpPr>
            <a:spLocks noGrp="1"/>
          </p:cNvSpPr>
          <p:nvPr>
            <p:ph sz="half" idx="2"/>
          </p:nvPr>
        </p:nvSpPr>
        <p:spPr/>
        <p:txBody>
          <a:bodyPr/>
          <a:lstStyle/>
          <a:p>
            <a:r>
              <a:rPr lang="en-US" dirty="0"/>
              <a:t>Very jurisdiction-specific</a:t>
            </a:r>
          </a:p>
          <a:p>
            <a:r>
              <a:rPr lang="en-US" dirty="0"/>
              <a:t>Break down all rules related to trust accounts</a:t>
            </a:r>
          </a:p>
          <a:p>
            <a:r>
              <a:rPr lang="en-US" dirty="0"/>
              <a:t>Include discussion of the Comments</a:t>
            </a:r>
          </a:p>
          <a:p>
            <a:r>
              <a:rPr lang="en-US" dirty="0"/>
              <a:t>Outline all expectations</a:t>
            </a:r>
          </a:p>
          <a:p>
            <a:r>
              <a:rPr lang="en-US" dirty="0"/>
              <a:t>Assume nothing</a:t>
            </a:r>
          </a:p>
        </p:txBody>
      </p:sp>
      <p:sp>
        <p:nvSpPr>
          <p:cNvPr id="8" name="TextBox 7">
            <a:extLst>
              <a:ext uri="{FF2B5EF4-FFF2-40B4-BE49-F238E27FC236}">
                <a16:creationId xmlns:a16="http://schemas.microsoft.com/office/drawing/2014/main" id="{D3F02E9C-BD2B-4BD6-9A4E-5EEBADE9118C}"/>
              </a:ext>
            </a:extLst>
          </p:cNvPr>
          <p:cNvSpPr txBox="1"/>
          <p:nvPr/>
        </p:nvSpPr>
        <p:spPr>
          <a:xfrm>
            <a:off x="1120775" y="5676106"/>
            <a:ext cx="5024438" cy="230832"/>
          </a:xfrm>
          <a:prstGeom prst="rect">
            <a:avLst/>
          </a:prstGeom>
          <a:noFill/>
        </p:spPr>
        <p:txBody>
          <a:bodyPr wrap="square" rtlCol="0">
            <a:spAutoFit/>
          </a:bodyPr>
          <a:lstStyle/>
          <a:p>
            <a:r>
              <a:rPr lang="en-US" sz="900">
                <a:hlinkClick r:id="rId3" tooltip="https://www.thebluediamondgallery.com/handwriting/r/rules.htm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913786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AA579-CD04-48A4-9E49-3091D69FAF1F}"/>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39129B42-6B25-41A6-A874-2DBA0D009D7F}"/>
              </a:ext>
            </a:extLst>
          </p:cNvPr>
          <p:cNvSpPr>
            <a:spLocks noGrp="1"/>
          </p:cNvSpPr>
          <p:nvPr>
            <p:ph sz="half" idx="1"/>
          </p:nvPr>
        </p:nvSpPr>
        <p:spPr/>
        <p:txBody>
          <a:bodyPr/>
          <a:lstStyle/>
          <a:p>
            <a:r>
              <a:rPr lang="en-US" dirty="0"/>
              <a:t>Is this giving advice?</a:t>
            </a:r>
          </a:p>
          <a:p>
            <a:r>
              <a:rPr lang="en-US" dirty="0"/>
              <a:t>Use of hypotheticals</a:t>
            </a:r>
          </a:p>
          <a:p>
            <a:r>
              <a:rPr lang="en-US" dirty="0"/>
              <a:t>Getting attendees involved</a:t>
            </a:r>
          </a:p>
        </p:txBody>
      </p:sp>
      <p:pic>
        <p:nvPicPr>
          <p:cNvPr id="6" name="Content Placeholder 5">
            <a:extLst>
              <a:ext uri="{FF2B5EF4-FFF2-40B4-BE49-F238E27FC236}">
                <a16:creationId xmlns:a16="http://schemas.microsoft.com/office/drawing/2014/main" id="{6BDB2AAA-C078-4AE2-9263-7283E8364004}"/>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76720" y="1415970"/>
            <a:ext cx="4295280" cy="4026059"/>
          </a:xfrm>
        </p:spPr>
      </p:pic>
      <p:sp>
        <p:nvSpPr>
          <p:cNvPr id="7" name="TextBox 6">
            <a:extLst>
              <a:ext uri="{FF2B5EF4-FFF2-40B4-BE49-F238E27FC236}">
                <a16:creationId xmlns:a16="http://schemas.microsoft.com/office/drawing/2014/main" id="{3A7AD8F7-7FFE-4815-AC2E-06BDF91677C3}"/>
              </a:ext>
            </a:extLst>
          </p:cNvPr>
          <p:cNvSpPr txBox="1"/>
          <p:nvPr/>
        </p:nvSpPr>
        <p:spPr>
          <a:xfrm>
            <a:off x="6776720" y="5442029"/>
            <a:ext cx="4295280" cy="230832"/>
          </a:xfrm>
          <a:prstGeom prst="rect">
            <a:avLst/>
          </a:prstGeom>
          <a:noFill/>
        </p:spPr>
        <p:txBody>
          <a:bodyPr wrap="square" rtlCol="0">
            <a:spAutoFit/>
          </a:bodyPr>
          <a:lstStyle/>
          <a:p>
            <a:r>
              <a:rPr lang="en-US" sz="900">
                <a:hlinkClick r:id="rId3" tooltip="http://informationaction.blogspot.com/2014_08_01_archive.htm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13793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BC088-6725-45A1-AD4F-218CF7F11B28}"/>
              </a:ext>
            </a:extLst>
          </p:cNvPr>
          <p:cNvSpPr>
            <a:spLocks noGrp="1"/>
          </p:cNvSpPr>
          <p:nvPr>
            <p:ph type="title"/>
          </p:nvPr>
        </p:nvSpPr>
        <p:spPr/>
        <p:txBody>
          <a:bodyPr/>
          <a:lstStyle/>
          <a:p>
            <a:r>
              <a:rPr lang="en-US" dirty="0"/>
              <a:t>Hands-on exercise</a:t>
            </a:r>
          </a:p>
        </p:txBody>
      </p:sp>
      <p:sp>
        <p:nvSpPr>
          <p:cNvPr id="4" name="Content Placeholder 3">
            <a:extLst>
              <a:ext uri="{FF2B5EF4-FFF2-40B4-BE49-F238E27FC236}">
                <a16:creationId xmlns:a16="http://schemas.microsoft.com/office/drawing/2014/main" id="{2FB64550-B01A-4DB2-9712-B0477E8C2907}"/>
              </a:ext>
            </a:extLst>
          </p:cNvPr>
          <p:cNvSpPr>
            <a:spLocks noGrp="1"/>
          </p:cNvSpPr>
          <p:nvPr>
            <p:ph sz="half" idx="2"/>
          </p:nvPr>
        </p:nvSpPr>
        <p:spPr/>
        <p:txBody>
          <a:bodyPr/>
          <a:lstStyle/>
          <a:p>
            <a:r>
              <a:rPr lang="en-US" dirty="0"/>
              <a:t>Most effective approach?</a:t>
            </a:r>
          </a:p>
          <a:p>
            <a:r>
              <a:rPr lang="en-US" dirty="0"/>
              <a:t>Establishing new clients</a:t>
            </a:r>
          </a:p>
          <a:p>
            <a:r>
              <a:rPr lang="en-US" dirty="0"/>
              <a:t>Handling basic transactions</a:t>
            </a:r>
          </a:p>
          <a:p>
            <a:r>
              <a:rPr lang="en-US" dirty="0"/>
              <a:t>Three-way reconciliation</a:t>
            </a:r>
          </a:p>
          <a:p>
            <a:endParaRPr lang="en-US" dirty="0"/>
          </a:p>
        </p:txBody>
      </p:sp>
      <p:graphicFrame>
        <p:nvGraphicFramePr>
          <p:cNvPr id="5" name="Content Placeholder 3">
            <a:extLst>
              <a:ext uri="{FF2B5EF4-FFF2-40B4-BE49-F238E27FC236}">
                <a16:creationId xmlns:a16="http://schemas.microsoft.com/office/drawing/2014/main" id="{0E12E93C-A359-43BA-A810-1425F1FB3C30}"/>
              </a:ext>
            </a:extLst>
          </p:cNvPr>
          <p:cNvGraphicFramePr>
            <a:graphicFrameLocks noGrp="1"/>
          </p:cNvGraphicFramePr>
          <p:nvPr>
            <p:ph sz="half" idx="1"/>
            <p:extLst>
              <p:ext uri="{D42A27DB-BD31-4B8C-83A1-F6EECF244321}">
                <p14:modId xmlns:p14="http://schemas.microsoft.com/office/powerpoint/2010/main" val="2599170713"/>
              </p:ext>
            </p:extLst>
          </p:nvPr>
        </p:nvGraphicFramePr>
        <p:xfrm>
          <a:off x="1120775" y="1825625"/>
          <a:ext cx="502443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9492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B79107D3-232D-48C0-BDD0-F8F3A6C71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4" y="0"/>
            <a:ext cx="8116488"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0">
            <a:extLst>
              <a:ext uri="{FF2B5EF4-FFF2-40B4-BE49-F238E27FC236}">
                <a16:creationId xmlns:a16="http://schemas.microsoft.com/office/drawing/2014/main" id="{491ED9F1-AADB-44A5-A997-CF2A713E1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1"/>
            <a:ext cx="4062127" cy="6857996"/>
          </a:xfrm>
          <a:prstGeom prst="rect">
            <a:avLst/>
          </a:pr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07095F-5639-4D21-8DC9-0EE5E9C2DF43}"/>
              </a:ext>
            </a:extLst>
          </p:cNvPr>
          <p:cNvSpPr>
            <a:spLocks noGrp="1"/>
          </p:cNvSpPr>
          <p:nvPr>
            <p:ph type="title"/>
          </p:nvPr>
        </p:nvSpPr>
        <p:spPr>
          <a:xfrm>
            <a:off x="8629650" y="1349680"/>
            <a:ext cx="2931320" cy="4827278"/>
          </a:xfrm>
        </p:spPr>
        <p:txBody>
          <a:bodyPr anchor="t">
            <a:normAutofit/>
          </a:bodyPr>
          <a:lstStyle/>
          <a:p>
            <a:r>
              <a:rPr lang="en-US" sz="4800">
                <a:solidFill>
                  <a:schemeClr val="tx1"/>
                </a:solidFill>
              </a:rPr>
              <a:t>Details, details…</a:t>
            </a:r>
          </a:p>
        </p:txBody>
      </p:sp>
      <p:graphicFrame>
        <p:nvGraphicFramePr>
          <p:cNvPr id="15" name="Content Placeholder 2">
            <a:extLst>
              <a:ext uri="{FF2B5EF4-FFF2-40B4-BE49-F238E27FC236}">
                <a16:creationId xmlns:a16="http://schemas.microsoft.com/office/drawing/2014/main" id="{86B75B63-B56B-4D34-8EBE-9B93072D9F3D}"/>
              </a:ext>
            </a:extLst>
          </p:cNvPr>
          <p:cNvGraphicFramePr>
            <a:graphicFrameLocks noGrp="1"/>
          </p:cNvGraphicFramePr>
          <p:nvPr>
            <p:ph idx="1"/>
            <p:extLst>
              <p:ext uri="{D42A27DB-BD31-4B8C-83A1-F6EECF244321}">
                <p14:modId xmlns:p14="http://schemas.microsoft.com/office/powerpoint/2010/main" val="755593072"/>
              </p:ext>
            </p:extLst>
          </p:nvPr>
        </p:nvGraphicFramePr>
        <p:xfrm>
          <a:off x="627290" y="640075"/>
          <a:ext cx="6862501" cy="5536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2356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C6E37-609C-4919-81DF-FF5918C02B96}"/>
              </a:ext>
            </a:extLst>
          </p:cNvPr>
          <p:cNvSpPr>
            <a:spLocks noGrp="1"/>
          </p:cNvSpPr>
          <p:nvPr>
            <p:ph type="title"/>
          </p:nvPr>
        </p:nvSpPr>
        <p:spPr/>
        <p:txBody>
          <a:bodyPr/>
          <a:lstStyle/>
          <a:p>
            <a:r>
              <a:rPr lang="en-US" dirty="0"/>
              <a:t>How do we get the word out?</a:t>
            </a:r>
          </a:p>
        </p:txBody>
      </p:sp>
      <p:sp>
        <p:nvSpPr>
          <p:cNvPr id="3" name="Content Placeholder 2">
            <a:extLst>
              <a:ext uri="{FF2B5EF4-FFF2-40B4-BE49-F238E27FC236}">
                <a16:creationId xmlns:a16="http://schemas.microsoft.com/office/drawing/2014/main" id="{96CA32B5-F5D9-4FFA-827D-041B9A5A3153}"/>
              </a:ext>
            </a:extLst>
          </p:cNvPr>
          <p:cNvSpPr>
            <a:spLocks noGrp="1"/>
          </p:cNvSpPr>
          <p:nvPr>
            <p:ph idx="1"/>
          </p:nvPr>
        </p:nvSpPr>
        <p:spPr/>
        <p:txBody>
          <a:bodyPr/>
          <a:lstStyle/>
          <a:p>
            <a:r>
              <a:rPr lang="en-US" dirty="0"/>
              <a:t>Notification to those who overdraw IOLTA accounts</a:t>
            </a:r>
          </a:p>
          <a:p>
            <a:r>
              <a:rPr lang="en-US" dirty="0"/>
              <a:t>Articles in bar magazines</a:t>
            </a:r>
          </a:p>
          <a:p>
            <a:r>
              <a:rPr lang="en-US" dirty="0"/>
              <a:t>Mini-versions as CLE presentations</a:t>
            </a:r>
          </a:p>
          <a:p>
            <a:r>
              <a:rPr lang="en-US" dirty="0"/>
              <a:t>Materials available on websites</a:t>
            </a:r>
          </a:p>
        </p:txBody>
      </p:sp>
      <p:pic>
        <p:nvPicPr>
          <p:cNvPr id="5" name="Picture 4" descr="Icon&#10;&#10;Description automatically generated">
            <a:extLst>
              <a:ext uri="{FF2B5EF4-FFF2-40B4-BE49-F238E27FC236}">
                <a16:creationId xmlns:a16="http://schemas.microsoft.com/office/drawing/2014/main" id="{63F5240C-4343-4314-BC8E-C8C33CD2EAF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92240" y="3739515"/>
            <a:ext cx="4958080" cy="2753360"/>
          </a:xfrm>
          <a:prstGeom prst="rect">
            <a:avLst/>
          </a:prstGeom>
        </p:spPr>
      </p:pic>
    </p:spTree>
    <p:extLst>
      <p:ext uri="{BB962C8B-B14F-4D97-AF65-F5344CB8AC3E}">
        <p14:creationId xmlns:p14="http://schemas.microsoft.com/office/powerpoint/2010/main" val="2152193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D104E-27C3-4C64-A5F6-DFD7F0AF0738}"/>
              </a:ext>
            </a:extLst>
          </p:cNvPr>
          <p:cNvSpPr>
            <a:spLocks noGrp="1"/>
          </p:cNvSpPr>
          <p:nvPr>
            <p:ph type="title"/>
          </p:nvPr>
        </p:nvSpPr>
        <p:spPr/>
        <p:txBody>
          <a:bodyPr/>
          <a:lstStyle/>
          <a:p>
            <a:r>
              <a:rPr lang="en-US" dirty="0"/>
              <a:t>Who are the presenters?</a:t>
            </a:r>
          </a:p>
        </p:txBody>
      </p:sp>
      <p:sp>
        <p:nvSpPr>
          <p:cNvPr id="3" name="Content Placeholder 2">
            <a:extLst>
              <a:ext uri="{FF2B5EF4-FFF2-40B4-BE49-F238E27FC236}">
                <a16:creationId xmlns:a16="http://schemas.microsoft.com/office/drawing/2014/main" id="{C9057CE6-77D9-4A29-9BBF-B738A45D6BE7}"/>
              </a:ext>
            </a:extLst>
          </p:cNvPr>
          <p:cNvSpPr>
            <a:spLocks noGrp="1"/>
          </p:cNvSpPr>
          <p:nvPr>
            <p:ph sz="half" idx="1"/>
          </p:nvPr>
        </p:nvSpPr>
        <p:spPr/>
        <p:txBody>
          <a:bodyPr/>
          <a:lstStyle/>
          <a:p>
            <a:r>
              <a:rPr lang="en-US" dirty="0"/>
              <a:t>Disciplinary staff</a:t>
            </a:r>
          </a:p>
          <a:p>
            <a:r>
              <a:rPr lang="en-US" dirty="0"/>
              <a:t>Outside accountants</a:t>
            </a:r>
          </a:p>
          <a:p>
            <a:r>
              <a:rPr lang="en-US" dirty="0"/>
              <a:t>Ethics committee members</a:t>
            </a:r>
          </a:p>
          <a:p>
            <a:r>
              <a:rPr lang="en-US" dirty="0"/>
              <a:t>Other outside speakers</a:t>
            </a:r>
          </a:p>
        </p:txBody>
      </p:sp>
      <p:pic>
        <p:nvPicPr>
          <p:cNvPr id="6" name="Content Placeholder 5" descr="A picture containing clipart&#10;&#10;Description automatically generated">
            <a:extLst>
              <a:ext uri="{FF2B5EF4-FFF2-40B4-BE49-F238E27FC236}">
                <a16:creationId xmlns:a16="http://schemas.microsoft.com/office/drawing/2014/main" id="{C55AFCBF-0E63-4310-AD65-72ED4560A5A8}"/>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75883" y="1825625"/>
            <a:ext cx="4121872" cy="4351338"/>
          </a:xfrm>
        </p:spPr>
      </p:pic>
      <p:sp>
        <p:nvSpPr>
          <p:cNvPr id="7" name="TextBox 6">
            <a:extLst>
              <a:ext uri="{FF2B5EF4-FFF2-40B4-BE49-F238E27FC236}">
                <a16:creationId xmlns:a16="http://schemas.microsoft.com/office/drawing/2014/main" id="{35F12D8A-633C-4AA9-B599-8EE16B6A11F7}"/>
              </a:ext>
            </a:extLst>
          </p:cNvPr>
          <p:cNvSpPr txBox="1"/>
          <p:nvPr/>
        </p:nvSpPr>
        <p:spPr>
          <a:xfrm>
            <a:off x="6775883" y="6176963"/>
            <a:ext cx="4121872" cy="230832"/>
          </a:xfrm>
          <a:prstGeom prst="rect">
            <a:avLst/>
          </a:prstGeom>
          <a:noFill/>
        </p:spPr>
        <p:txBody>
          <a:bodyPr wrap="square" rtlCol="0">
            <a:spAutoFit/>
          </a:bodyPr>
          <a:lstStyle/>
          <a:p>
            <a:r>
              <a:rPr lang="en-US" sz="900">
                <a:hlinkClick r:id="rId3" tooltip="https://www.aliem.com/2013/12/get-started-becoming-recognized-speaker/"/>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961616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A6BB2-A6D2-44D4-925F-597413ECB8C0}"/>
              </a:ext>
            </a:extLst>
          </p:cNvPr>
          <p:cNvSpPr>
            <a:spLocks noGrp="1"/>
          </p:cNvSpPr>
          <p:nvPr>
            <p:ph type="title"/>
          </p:nvPr>
        </p:nvSpPr>
        <p:spPr/>
        <p:txBody>
          <a:bodyPr/>
          <a:lstStyle/>
          <a:p>
            <a:r>
              <a:rPr lang="en-US" dirty="0"/>
              <a:t>How often do we present?</a:t>
            </a:r>
          </a:p>
        </p:txBody>
      </p:sp>
      <p:pic>
        <p:nvPicPr>
          <p:cNvPr id="6" name="Content Placeholder 5" descr="A picture containing graphical user interface&#10;&#10;Description automatically generated">
            <a:extLst>
              <a:ext uri="{FF2B5EF4-FFF2-40B4-BE49-F238E27FC236}">
                <a16:creationId xmlns:a16="http://schemas.microsoft.com/office/drawing/2014/main" id="{4A04F368-9DBE-4FD2-9DED-54D65AFAF02C}"/>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57325" y="1825625"/>
            <a:ext cx="4351338" cy="4351338"/>
          </a:xfrm>
        </p:spPr>
      </p:pic>
      <p:sp>
        <p:nvSpPr>
          <p:cNvPr id="4" name="Content Placeholder 3">
            <a:extLst>
              <a:ext uri="{FF2B5EF4-FFF2-40B4-BE49-F238E27FC236}">
                <a16:creationId xmlns:a16="http://schemas.microsoft.com/office/drawing/2014/main" id="{D577D784-9B0B-4399-9CA3-4281A28AF185}"/>
              </a:ext>
            </a:extLst>
          </p:cNvPr>
          <p:cNvSpPr>
            <a:spLocks noGrp="1"/>
          </p:cNvSpPr>
          <p:nvPr>
            <p:ph sz="half" idx="2"/>
          </p:nvPr>
        </p:nvSpPr>
        <p:spPr/>
        <p:txBody>
          <a:bodyPr/>
          <a:lstStyle/>
          <a:p>
            <a:r>
              <a:rPr lang="en-US" dirty="0"/>
              <a:t>Based on number of attendees</a:t>
            </a:r>
          </a:p>
          <a:p>
            <a:r>
              <a:rPr lang="en-US" dirty="0"/>
              <a:t>One or multiple times per year</a:t>
            </a:r>
          </a:p>
          <a:p>
            <a:r>
              <a:rPr lang="en-US" dirty="0"/>
              <a:t>One or multiple locations</a:t>
            </a:r>
          </a:p>
          <a:p>
            <a:r>
              <a:rPr lang="en-US" dirty="0"/>
              <a:t>Recorded program available </a:t>
            </a:r>
          </a:p>
        </p:txBody>
      </p:sp>
      <p:sp>
        <p:nvSpPr>
          <p:cNvPr id="7" name="TextBox 6">
            <a:extLst>
              <a:ext uri="{FF2B5EF4-FFF2-40B4-BE49-F238E27FC236}">
                <a16:creationId xmlns:a16="http://schemas.microsoft.com/office/drawing/2014/main" id="{CAB69553-46B5-4928-9828-16206C3C7213}"/>
              </a:ext>
            </a:extLst>
          </p:cNvPr>
          <p:cNvSpPr txBox="1"/>
          <p:nvPr/>
        </p:nvSpPr>
        <p:spPr>
          <a:xfrm>
            <a:off x="1457325" y="6176963"/>
            <a:ext cx="4351338" cy="230832"/>
          </a:xfrm>
          <a:prstGeom prst="rect">
            <a:avLst/>
          </a:prstGeom>
          <a:noFill/>
        </p:spPr>
        <p:txBody>
          <a:bodyPr wrap="square" rtlCol="0">
            <a:spAutoFit/>
          </a:bodyPr>
          <a:lstStyle/>
          <a:p>
            <a:r>
              <a:rPr lang="en-US" sz="900">
                <a:hlinkClick r:id="rId3" tooltip="http://www.pngall.com/calendar-png"/>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851233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E7EF7-C79D-472E-ABAC-820C536D7515}"/>
              </a:ext>
            </a:extLst>
          </p:cNvPr>
          <p:cNvSpPr>
            <a:spLocks noGrp="1"/>
          </p:cNvSpPr>
          <p:nvPr>
            <p:ph type="title"/>
          </p:nvPr>
        </p:nvSpPr>
        <p:spPr/>
        <p:txBody>
          <a:bodyPr>
            <a:normAutofit/>
          </a:bodyPr>
          <a:lstStyle/>
          <a:p>
            <a:r>
              <a:rPr lang="en-US" dirty="0"/>
              <a:t>How much should it cost?</a:t>
            </a:r>
          </a:p>
        </p:txBody>
      </p:sp>
      <p:sp>
        <p:nvSpPr>
          <p:cNvPr id="3" name="Content Placeholder 2">
            <a:extLst>
              <a:ext uri="{FF2B5EF4-FFF2-40B4-BE49-F238E27FC236}">
                <a16:creationId xmlns:a16="http://schemas.microsoft.com/office/drawing/2014/main" id="{9F76FC85-CF4C-4994-A490-A152790E446A}"/>
              </a:ext>
            </a:extLst>
          </p:cNvPr>
          <p:cNvSpPr>
            <a:spLocks noGrp="1"/>
          </p:cNvSpPr>
          <p:nvPr>
            <p:ph sz="half" idx="1"/>
          </p:nvPr>
        </p:nvSpPr>
        <p:spPr/>
        <p:txBody>
          <a:bodyPr/>
          <a:lstStyle/>
          <a:p>
            <a:r>
              <a:rPr lang="en-US" dirty="0"/>
              <a:t>Consider location</a:t>
            </a:r>
          </a:p>
          <a:p>
            <a:r>
              <a:rPr lang="en-US" dirty="0"/>
              <a:t>How long is the program?</a:t>
            </a:r>
          </a:p>
          <a:p>
            <a:r>
              <a:rPr lang="en-US" dirty="0"/>
              <a:t>Outside speakers?</a:t>
            </a:r>
          </a:p>
          <a:p>
            <a:r>
              <a:rPr lang="en-US" dirty="0"/>
              <a:t>Snacks provided?</a:t>
            </a:r>
          </a:p>
        </p:txBody>
      </p:sp>
      <p:pic>
        <p:nvPicPr>
          <p:cNvPr id="6" name="Content Placeholder 5">
            <a:extLst>
              <a:ext uri="{FF2B5EF4-FFF2-40B4-BE49-F238E27FC236}">
                <a16:creationId xmlns:a16="http://schemas.microsoft.com/office/drawing/2014/main" id="{7A4D397C-AB6D-4B15-9696-BB31FB78DDAC}"/>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82080" y="1825626"/>
            <a:ext cx="4399280" cy="3683052"/>
          </a:xfrm>
        </p:spPr>
      </p:pic>
      <p:sp>
        <p:nvSpPr>
          <p:cNvPr id="7" name="TextBox 6">
            <a:extLst>
              <a:ext uri="{FF2B5EF4-FFF2-40B4-BE49-F238E27FC236}">
                <a16:creationId xmlns:a16="http://schemas.microsoft.com/office/drawing/2014/main" id="{171766C5-6EF7-4A07-B872-276F0D559619}"/>
              </a:ext>
            </a:extLst>
          </p:cNvPr>
          <p:cNvSpPr txBox="1"/>
          <p:nvPr/>
        </p:nvSpPr>
        <p:spPr>
          <a:xfrm>
            <a:off x="6482080" y="5508677"/>
            <a:ext cx="4399280" cy="230832"/>
          </a:xfrm>
          <a:prstGeom prst="rect">
            <a:avLst/>
          </a:prstGeom>
          <a:noFill/>
        </p:spPr>
        <p:txBody>
          <a:bodyPr wrap="square" rtlCol="0">
            <a:spAutoFit/>
          </a:bodyPr>
          <a:lstStyle/>
          <a:p>
            <a:r>
              <a:rPr lang="en-US" sz="900">
                <a:hlinkClick r:id="rId3" tooltip="http://www.pngall.com/money-png"/>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2805952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0068059-9097-4F05-BA38-CDD7DBF77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 name="Title 4">
            <a:extLst>
              <a:ext uri="{FF2B5EF4-FFF2-40B4-BE49-F238E27FC236}">
                <a16:creationId xmlns:a16="http://schemas.microsoft.com/office/drawing/2014/main" id="{304917D2-EF65-4A63-BE8E-DE966B0599BE}"/>
              </a:ext>
            </a:extLst>
          </p:cNvPr>
          <p:cNvSpPr>
            <a:spLocks noGrp="1"/>
          </p:cNvSpPr>
          <p:nvPr>
            <p:ph type="title"/>
          </p:nvPr>
        </p:nvSpPr>
        <p:spPr>
          <a:xfrm>
            <a:off x="1524000" y="3087356"/>
            <a:ext cx="9144000" cy="2486130"/>
          </a:xfrm>
        </p:spPr>
        <p:txBody>
          <a:bodyPr vert="horz" wrap="square" lIns="91440" tIns="45720" rIns="91440" bIns="45720" rtlCol="0" anchor="t">
            <a:normAutofit/>
          </a:bodyPr>
          <a:lstStyle/>
          <a:p>
            <a:pPr algn="ctr"/>
            <a:r>
              <a:rPr lang="en-US" spc="-300" dirty="0">
                <a:solidFill>
                  <a:schemeClr val="tx1">
                    <a:lumMod val="95000"/>
                  </a:schemeClr>
                </a:solidFill>
                <a:effectLst>
                  <a:outerShdw blurRad="469900" dist="342900" dir="5400000" sy="-20000" rotWithShape="0">
                    <a:prstClr val="black">
                      <a:alpha val="66000"/>
                    </a:prstClr>
                  </a:outerShdw>
                </a:effectLst>
              </a:rPr>
              <a:t>Questions?</a:t>
            </a:r>
          </a:p>
        </p:txBody>
      </p:sp>
    </p:spTree>
    <p:extLst>
      <p:ext uri="{BB962C8B-B14F-4D97-AF65-F5344CB8AC3E}">
        <p14:creationId xmlns:p14="http://schemas.microsoft.com/office/powerpoint/2010/main" val="884657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9B3503-D505-49AA-97C1-B299D58DB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746" y="0"/>
            <a:ext cx="8124253"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39A2319-946A-4C65-9B7C-1F86E9B1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067747" cy="6857996"/>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3FA5AD-4E75-481F-83EE-FE33589AAA89}"/>
              </a:ext>
            </a:extLst>
          </p:cNvPr>
          <p:cNvSpPr>
            <a:spLocks noGrp="1"/>
          </p:cNvSpPr>
          <p:nvPr>
            <p:ph type="title"/>
          </p:nvPr>
        </p:nvSpPr>
        <p:spPr>
          <a:xfrm>
            <a:off x="647889" y="1349680"/>
            <a:ext cx="2931320" cy="4449541"/>
          </a:xfrm>
        </p:spPr>
        <p:txBody>
          <a:bodyPr anchor="t">
            <a:normAutofit/>
          </a:bodyPr>
          <a:lstStyle/>
          <a:p>
            <a:r>
              <a:rPr lang="en-US" sz="4800">
                <a:solidFill>
                  <a:schemeClr val="tx1"/>
                </a:solidFill>
              </a:rPr>
              <a:t>Why start a Trust Account Program?</a:t>
            </a:r>
          </a:p>
        </p:txBody>
      </p:sp>
      <p:graphicFrame>
        <p:nvGraphicFramePr>
          <p:cNvPr id="5" name="Content Placeholder 2">
            <a:extLst>
              <a:ext uri="{FF2B5EF4-FFF2-40B4-BE49-F238E27FC236}">
                <a16:creationId xmlns:a16="http://schemas.microsoft.com/office/drawing/2014/main" id="{B9BED0DF-C379-4F4C-B1B5-F5FB4CA4517A}"/>
              </a:ext>
            </a:extLst>
          </p:cNvPr>
          <p:cNvGraphicFramePr>
            <a:graphicFrameLocks noGrp="1"/>
          </p:cNvGraphicFramePr>
          <p:nvPr>
            <p:ph idx="1"/>
            <p:extLst>
              <p:ext uri="{D42A27DB-BD31-4B8C-83A1-F6EECF244321}">
                <p14:modId xmlns:p14="http://schemas.microsoft.com/office/powerpoint/2010/main" val="3156492959"/>
              </p:ext>
            </p:extLst>
          </p:nvPr>
        </p:nvGraphicFramePr>
        <p:xfrm>
          <a:off x="4662106" y="640075"/>
          <a:ext cx="6912245" cy="5536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20006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6CC42-B37F-4DFE-B457-F8236A59581C}"/>
              </a:ext>
            </a:extLst>
          </p:cNvPr>
          <p:cNvSpPr>
            <a:spLocks noGrp="1"/>
          </p:cNvSpPr>
          <p:nvPr>
            <p:ph type="title"/>
          </p:nvPr>
        </p:nvSpPr>
        <p:spPr/>
        <p:txBody>
          <a:bodyPr/>
          <a:lstStyle/>
          <a:p>
            <a:r>
              <a:rPr lang="en-US" dirty="0"/>
              <a:t>Diversion</a:t>
            </a:r>
          </a:p>
        </p:txBody>
      </p:sp>
      <p:sp>
        <p:nvSpPr>
          <p:cNvPr id="3" name="Content Placeholder 2">
            <a:extLst>
              <a:ext uri="{FF2B5EF4-FFF2-40B4-BE49-F238E27FC236}">
                <a16:creationId xmlns:a16="http://schemas.microsoft.com/office/drawing/2014/main" id="{CC04FBB4-8829-4CA4-B6A1-A46024DC4DE9}"/>
              </a:ext>
            </a:extLst>
          </p:cNvPr>
          <p:cNvSpPr>
            <a:spLocks noGrp="1"/>
          </p:cNvSpPr>
          <p:nvPr>
            <p:ph sz="half" idx="1"/>
          </p:nvPr>
        </p:nvSpPr>
        <p:spPr/>
        <p:txBody>
          <a:bodyPr/>
          <a:lstStyle/>
          <a:p>
            <a:r>
              <a:rPr lang="en-US" dirty="0"/>
              <a:t>Address conduct that doesn’t rise to the level of formal discipline</a:t>
            </a:r>
          </a:p>
          <a:p>
            <a:pPr marL="457200" lvl="1" indent="0">
              <a:buNone/>
            </a:pPr>
            <a:endParaRPr lang="en-US" dirty="0"/>
          </a:p>
          <a:p>
            <a:r>
              <a:rPr lang="en-US" dirty="0"/>
              <a:t>Agreement to attend and complete to avoid further disciplinary action</a:t>
            </a:r>
          </a:p>
        </p:txBody>
      </p:sp>
      <p:pic>
        <p:nvPicPr>
          <p:cNvPr id="6" name="Content Placeholder 5">
            <a:extLst>
              <a:ext uri="{FF2B5EF4-FFF2-40B4-BE49-F238E27FC236}">
                <a16:creationId xmlns:a16="http://schemas.microsoft.com/office/drawing/2014/main" id="{E8C49F04-4C48-49E2-9C2B-D28A4C4612F9}"/>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6949166" y="365125"/>
            <a:ext cx="4404634" cy="5116989"/>
          </a:xfrm>
        </p:spPr>
      </p:pic>
      <p:sp>
        <p:nvSpPr>
          <p:cNvPr id="4" name="TextBox 3">
            <a:extLst>
              <a:ext uri="{FF2B5EF4-FFF2-40B4-BE49-F238E27FC236}">
                <a16:creationId xmlns:a16="http://schemas.microsoft.com/office/drawing/2014/main" id="{F8625E77-910A-41DF-AB89-6F233BF34600}"/>
              </a:ext>
            </a:extLst>
          </p:cNvPr>
          <p:cNvSpPr txBox="1"/>
          <p:nvPr/>
        </p:nvSpPr>
        <p:spPr>
          <a:xfrm>
            <a:off x="7286347" y="5604669"/>
            <a:ext cx="3263503" cy="230832"/>
          </a:xfrm>
          <a:prstGeom prst="rect">
            <a:avLst/>
          </a:prstGeom>
          <a:noFill/>
        </p:spPr>
        <p:txBody>
          <a:bodyPr wrap="square" rtlCol="0">
            <a:spAutoFit/>
          </a:bodyPr>
          <a:lstStyle/>
          <a:p>
            <a:r>
              <a:rPr lang="en-US" sz="900">
                <a:hlinkClick r:id="rId3" tooltip="https://www.flickr.com/photos/lausdeo/14130441997/"/>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2317344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452DE-03DF-466A-A192-A5C586099937}"/>
              </a:ext>
            </a:extLst>
          </p:cNvPr>
          <p:cNvSpPr>
            <a:spLocks noGrp="1"/>
          </p:cNvSpPr>
          <p:nvPr>
            <p:ph type="title"/>
          </p:nvPr>
        </p:nvSpPr>
        <p:spPr/>
        <p:txBody>
          <a:bodyPr/>
          <a:lstStyle/>
          <a:p>
            <a:r>
              <a:rPr lang="en-US" dirty="0"/>
              <a:t>Discipline</a:t>
            </a:r>
          </a:p>
        </p:txBody>
      </p:sp>
      <p:sp>
        <p:nvSpPr>
          <p:cNvPr id="3" name="Content Placeholder 2">
            <a:extLst>
              <a:ext uri="{FF2B5EF4-FFF2-40B4-BE49-F238E27FC236}">
                <a16:creationId xmlns:a16="http://schemas.microsoft.com/office/drawing/2014/main" id="{C0DADB2D-D0F2-457F-AA89-3BB697A3C456}"/>
              </a:ext>
            </a:extLst>
          </p:cNvPr>
          <p:cNvSpPr>
            <a:spLocks noGrp="1"/>
          </p:cNvSpPr>
          <p:nvPr>
            <p:ph idx="1"/>
          </p:nvPr>
        </p:nvSpPr>
        <p:spPr/>
        <p:txBody>
          <a:bodyPr/>
          <a:lstStyle/>
          <a:p>
            <a:r>
              <a:rPr lang="en-US" dirty="0"/>
              <a:t>Condition of private admonition</a:t>
            </a:r>
          </a:p>
          <a:p>
            <a:r>
              <a:rPr lang="en-US" dirty="0"/>
              <a:t>Part of probation</a:t>
            </a:r>
          </a:p>
          <a:p>
            <a:r>
              <a:rPr lang="en-US" dirty="0"/>
              <a:t>Impact on recidivism</a:t>
            </a:r>
          </a:p>
          <a:p>
            <a:pPr marL="0" indent="0">
              <a:buNone/>
            </a:pPr>
            <a:endParaRPr lang="en-US" dirty="0"/>
          </a:p>
        </p:txBody>
      </p:sp>
      <p:pic>
        <p:nvPicPr>
          <p:cNvPr id="8" name="Picture 7">
            <a:extLst>
              <a:ext uri="{FF2B5EF4-FFF2-40B4-BE49-F238E27FC236}">
                <a16:creationId xmlns:a16="http://schemas.microsoft.com/office/drawing/2014/main" id="{367BD426-CF55-48CE-93E2-DA5422B4ECD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3708266" y="3711170"/>
            <a:ext cx="4172557" cy="2781705"/>
          </a:xfrm>
          <a:prstGeom prst="rect">
            <a:avLst/>
          </a:prstGeom>
        </p:spPr>
      </p:pic>
    </p:spTree>
    <p:extLst>
      <p:ext uri="{BB962C8B-B14F-4D97-AF65-F5344CB8AC3E}">
        <p14:creationId xmlns:p14="http://schemas.microsoft.com/office/powerpoint/2010/main" val="4097939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4C433-9A73-43AC-8825-C3D2CF1476D7}"/>
              </a:ext>
            </a:extLst>
          </p:cNvPr>
          <p:cNvSpPr>
            <a:spLocks noGrp="1"/>
          </p:cNvSpPr>
          <p:nvPr>
            <p:ph type="title"/>
          </p:nvPr>
        </p:nvSpPr>
        <p:spPr/>
        <p:txBody>
          <a:bodyPr/>
          <a:lstStyle/>
          <a:p>
            <a:r>
              <a:rPr lang="en-US" dirty="0"/>
              <a:t>Prevention</a:t>
            </a:r>
          </a:p>
        </p:txBody>
      </p:sp>
      <p:pic>
        <p:nvPicPr>
          <p:cNvPr id="8" name="Content Placeholder 7" descr="A picture containing text, outdoor, sky, sign&#10;&#10;Description automatically generated">
            <a:extLst>
              <a:ext uri="{FF2B5EF4-FFF2-40B4-BE49-F238E27FC236}">
                <a16:creationId xmlns:a16="http://schemas.microsoft.com/office/drawing/2014/main" id="{54D8B9FC-C6F5-49C6-8C3B-A6FE2D85CFA8}"/>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5175" y="1960721"/>
            <a:ext cx="5024438" cy="3349625"/>
          </a:xfrm>
        </p:spPr>
      </p:pic>
      <p:sp>
        <p:nvSpPr>
          <p:cNvPr id="4" name="Content Placeholder 3">
            <a:extLst>
              <a:ext uri="{FF2B5EF4-FFF2-40B4-BE49-F238E27FC236}">
                <a16:creationId xmlns:a16="http://schemas.microsoft.com/office/drawing/2014/main" id="{09FECEB0-90B7-4C5C-A0F2-A63262E7E630}"/>
              </a:ext>
            </a:extLst>
          </p:cNvPr>
          <p:cNvSpPr>
            <a:spLocks noGrp="1"/>
          </p:cNvSpPr>
          <p:nvPr>
            <p:ph sz="half" idx="2"/>
          </p:nvPr>
        </p:nvSpPr>
        <p:spPr/>
        <p:txBody>
          <a:bodyPr/>
          <a:lstStyle/>
          <a:p>
            <a:r>
              <a:rPr lang="en-US" dirty="0"/>
              <a:t>Response to trust account overdrafts</a:t>
            </a:r>
          </a:p>
          <a:p>
            <a:r>
              <a:rPr lang="en-US" dirty="0"/>
              <a:t>Result of trust account audits</a:t>
            </a:r>
          </a:p>
          <a:p>
            <a:r>
              <a:rPr lang="en-US" dirty="0"/>
              <a:t>In connection with PMBR</a:t>
            </a:r>
          </a:p>
          <a:p>
            <a:r>
              <a:rPr lang="en-US" dirty="0"/>
              <a:t>Supplement to existing ethics programs</a:t>
            </a:r>
          </a:p>
          <a:p>
            <a:endParaRPr lang="en-US" dirty="0"/>
          </a:p>
        </p:txBody>
      </p:sp>
      <p:sp>
        <p:nvSpPr>
          <p:cNvPr id="9" name="TextBox 8">
            <a:extLst>
              <a:ext uri="{FF2B5EF4-FFF2-40B4-BE49-F238E27FC236}">
                <a16:creationId xmlns:a16="http://schemas.microsoft.com/office/drawing/2014/main" id="{3D45687A-CF19-4354-AF81-D6A1CF22AF35}"/>
              </a:ext>
            </a:extLst>
          </p:cNvPr>
          <p:cNvSpPr txBox="1"/>
          <p:nvPr/>
        </p:nvSpPr>
        <p:spPr>
          <a:xfrm>
            <a:off x="765175" y="5310346"/>
            <a:ext cx="5024438" cy="230832"/>
          </a:xfrm>
          <a:prstGeom prst="rect">
            <a:avLst/>
          </a:prstGeom>
          <a:noFill/>
        </p:spPr>
        <p:txBody>
          <a:bodyPr wrap="square" rtlCol="0">
            <a:spAutoFit/>
          </a:bodyPr>
          <a:lstStyle/>
          <a:p>
            <a:r>
              <a:rPr lang="en-US" sz="900">
                <a:hlinkClick r:id="rId3" tooltip="http://www.picserver.org/highway-signs2/p/prevention.htm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39778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9107D3-232D-48C0-BDD0-F8F3A6C71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4" y="0"/>
            <a:ext cx="8116488"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91ED9F1-AADB-44A5-A997-CF2A713E1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1"/>
            <a:ext cx="4062127" cy="6857996"/>
          </a:xfrm>
          <a:prstGeom prst="rect">
            <a:avLst/>
          </a:pr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51B5A3-11C3-4FB1-B568-BC4365DE496A}"/>
              </a:ext>
            </a:extLst>
          </p:cNvPr>
          <p:cNvSpPr>
            <a:spLocks noGrp="1"/>
          </p:cNvSpPr>
          <p:nvPr>
            <p:ph type="title"/>
          </p:nvPr>
        </p:nvSpPr>
        <p:spPr>
          <a:xfrm>
            <a:off x="8629650" y="1349680"/>
            <a:ext cx="2931320" cy="4827278"/>
          </a:xfrm>
        </p:spPr>
        <p:txBody>
          <a:bodyPr anchor="t">
            <a:normAutofit/>
          </a:bodyPr>
          <a:lstStyle/>
          <a:p>
            <a:r>
              <a:rPr lang="en-US" sz="4800">
                <a:solidFill>
                  <a:schemeClr val="tx1"/>
                </a:solidFill>
              </a:rPr>
              <a:t>Who is the target audience?</a:t>
            </a:r>
          </a:p>
        </p:txBody>
      </p:sp>
      <p:graphicFrame>
        <p:nvGraphicFramePr>
          <p:cNvPr id="5" name="Content Placeholder 2">
            <a:extLst>
              <a:ext uri="{FF2B5EF4-FFF2-40B4-BE49-F238E27FC236}">
                <a16:creationId xmlns:a16="http://schemas.microsoft.com/office/drawing/2014/main" id="{F85D2388-2FD1-4648-A442-370EF9772CD8}"/>
              </a:ext>
            </a:extLst>
          </p:cNvPr>
          <p:cNvGraphicFramePr>
            <a:graphicFrameLocks noGrp="1"/>
          </p:cNvGraphicFramePr>
          <p:nvPr>
            <p:ph idx="1"/>
            <p:extLst>
              <p:ext uri="{D42A27DB-BD31-4B8C-83A1-F6EECF244321}">
                <p14:modId xmlns:p14="http://schemas.microsoft.com/office/powerpoint/2010/main" val="1673075551"/>
              </p:ext>
            </p:extLst>
          </p:nvPr>
        </p:nvGraphicFramePr>
        <p:xfrm>
          <a:off x="627290" y="640075"/>
          <a:ext cx="6862501" cy="5536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994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810E5-98B0-47C6-842F-9AC366602CCC}"/>
              </a:ext>
            </a:extLst>
          </p:cNvPr>
          <p:cNvSpPr>
            <a:spLocks noGrp="1"/>
          </p:cNvSpPr>
          <p:nvPr>
            <p:ph type="title"/>
          </p:nvPr>
        </p:nvSpPr>
        <p:spPr/>
        <p:txBody>
          <a:bodyPr/>
          <a:lstStyle/>
          <a:p>
            <a:r>
              <a:rPr lang="en-US" dirty="0"/>
              <a:t>Invitation only v. Open to all</a:t>
            </a:r>
          </a:p>
        </p:txBody>
      </p:sp>
      <p:sp>
        <p:nvSpPr>
          <p:cNvPr id="3" name="Content Placeholder 2">
            <a:extLst>
              <a:ext uri="{FF2B5EF4-FFF2-40B4-BE49-F238E27FC236}">
                <a16:creationId xmlns:a16="http://schemas.microsoft.com/office/drawing/2014/main" id="{802F838C-BA30-4447-9A46-DE643E89CE89}"/>
              </a:ext>
            </a:extLst>
          </p:cNvPr>
          <p:cNvSpPr>
            <a:spLocks noGrp="1"/>
          </p:cNvSpPr>
          <p:nvPr>
            <p:ph sz="half" idx="1"/>
          </p:nvPr>
        </p:nvSpPr>
        <p:spPr/>
        <p:txBody>
          <a:bodyPr/>
          <a:lstStyle/>
          <a:p>
            <a:r>
              <a:rPr lang="en-US" dirty="0"/>
              <a:t>Require respondents to be directed or ordered to attend</a:t>
            </a:r>
          </a:p>
          <a:p>
            <a:r>
              <a:rPr lang="en-US" dirty="0"/>
              <a:t>Allow any attorney to attend</a:t>
            </a:r>
          </a:p>
          <a:p>
            <a:r>
              <a:rPr lang="en-US" dirty="0"/>
              <a:t>Protection of confidentiality</a:t>
            </a:r>
          </a:p>
          <a:p>
            <a:r>
              <a:rPr lang="en-US" dirty="0"/>
              <a:t>CLE credit available or not?</a:t>
            </a:r>
          </a:p>
        </p:txBody>
      </p:sp>
      <p:pic>
        <p:nvPicPr>
          <p:cNvPr id="6" name="Content Placeholder 5" descr="A picture containing text&#10;&#10;Description automatically generated">
            <a:extLst>
              <a:ext uri="{FF2B5EF4-FFF2-40B4-BE49-F238E27FC236}">
                <a16:creationId xmlns:a16="http://schemas.microsoft.com/office/drawing/2014/main" id="{15CB8F4E-3CBE-401B-8D7E-AFC598180F84}"/>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34480" y="1477327"/>
            <a:ext cx="4648200" cy="4478341"/>
          </a:xfrm>
        </p:spPr>
      </p:pic>
    </p:spTree>
    <p:extLst>
      <p:ext uri="{BB962C8B-B14F-4D97-AF65-F5344CB8AC3E}">
        <p14:creationId xmlns:p14="http://schemas.microsoft.com/office/powerpoint/2010/main" val="2288390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D7767-F9F7-4B0D-84E1-06C3C1D0184B}"/>
              </a:ext>
            </a:extLst>
          </p:cNvPr>
          <p:cNvSpPr>
            <a:spLocks noGrp="1"/>
          </p:cNvSpPr>
          <p:nvPr>
            <p:ph type="title"/>
          </p:nvPr>
        </p:nvSpPr>
        <p:spPr/>
        <p:txBody>
          <a:bodyPr/>
          <a:lstStyle/>
          <a:p>
            <a:r>
              <a:rPr lang="en-US" dirty="0"/>
              <a:t>Non-lawyer staff</a:t>
            </a:r>
          </a:p>
        </p:txBody>
      </p:sp>
      <p:pic>
        <p:nvPicPr>
          <p:cNvPr id="7" name="Content Placeholder 6">
            <a:extLst>
              <a:ext uri="{FF2B5EF4-FFF2-40B4-BE49-F238E27FC236}">
                <a16:creationId xmlns:a16="http://schemas.microsoft.com/office/drawing/2014/main" id="{37AFE47E-CF95-44A5-BE77-FD2FD25C6308}"/>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4560" y="1690689"/>
            <a:ext cx="4803934" cy="3706018"/>
          </a:xfrm>
        </p:spPr>
      </p:pic>
      <p:sp>
        <p:nvSpPr>
          <p:cNvPr id="5" name="Content Placeholder 4">
            <a:extLst>
              <a:ext uri="{FF2B5EF4-FFF2-40B4-BE49-F238E27FC236}">
                <a16:creationId xmlns:a16="http://schemas.microsoft.com/office/drawing/2014/main" id="{27EC5945-C77F-4E51-A0B5-85A50FFD0EAA}"/>
              </a:ext>
            </a:extLst>
          </p:cNvPr>
          <p:cNvSpPr>
            <a:spLocks noGrp="1"/>
          </p:cNvSpPr>
          <p:nvPr>
            <p:ph sz="half" idx="2"/>
          </p:nvPr>
        </p:nvSpPr>
        <p:spPr/>
        <p:txBody>
          <a:bodyPr/>
          <a:lstStyle/>
          <a:p>
            <a:r>
              <a:rPr lang="en-US" dirty="0"/>
              <a:t>Requirement to attend with an attorney</a:t>
            </a:r>
          </a:p>
          <a:p>
            <a:r>
              <a:rPr lang="en-US" dirty="0"/>
              <a:t>Program for non-lawyer staff only?</a:t>
            </a:r>
          </a:p>
        </p:txBody>
      </p:sp>
      <p:sp>
        <p:nvSpPr>
          <p:cNvPr id="8" name="TextBox 7">
            <a:extLst>
              <a:ext uri="{FF2B5EF4-FFF2-40B4-BE49-F238E27FC236}">
                <a16:creationId xmlns:a16="http://schemas.microsoft.com/office/drawing/2014/main" id="{87E7AA05-5755-420E-98CE-C4BA82ABE265}"/>
              </a:ext>
            </a:extLst>
          </p:cNvPr>
          <p:cNvSpPr txBox="1"/>
          <p:nvPr/>
        </p:nvSpPr>
        <p:spPr>
          <a:xfrm>
            <a:off x="924560" y="5396706"/>
            <a:ext cx="4803934" cy="230832"/>
          </a:xfrm>
          <a:prstGeom prst="rect">
            <a:avLst/>
          </a:prstGeom>
          <a:noFill/>
        </p:spPr>
        <p:txBody>
          <a:bodyPr wrap="square" rtlCol="0">
            <a:spAutoFit/>
          </a:bodyPr>
          <a:lstStyle/>
          <a:p>
            <a:r>
              <a:rPr lang="en-US" sz="900">
                <a:hlinkClick r:id="rId3" tooltip="http://sme-blog.com/tag/sage/"/>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1589974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151D5-8CE5-41B7-8B4D-2CC6F16AF326}"/>
              </a:ext>
            </a:extLst>
          </p:cNvPr>
          <p:cNvSpPr>
            <a:spLocks noGrp="1"/>
          </p:cNvSpPr>
          <p:nvPr>
            <p:ph type="title"/>
          </p:nvPr>
        </p:nvSpPr>
        <p:spPr/>
        <p:txBody>
          <a:bodyPr/>
          <a:lstStyle/>
          <a:p>
            <a:r>
              <a:rPr lang="en-US" dirty="0"/>
              <a:t>New lawyers</a:t>
            </a:r>
          </a:p>
        </p:txBody>
      </p:sp>
      <p:sp>
        <p:nvSpPr>
          <p:cNvPr id="3" name="Content Placeholder 2">
            <a:extLst>
              <a:ext uri="{FF2B5EF4-FFF2-40B4-BE49-F238E27FC236}">
                <a16:creationId xmlns:a16="http://schemas.microsoft.com/office/drawing/2014/main" id="{F6C501D5-A5FC-45EA-9503-ECFB8DBCB2D7}"/>
              </a:ext>
            </a:extLst>
          </p:cNvPr>
          <p:cNvSpPr>
            <a:spLocks noGrp="1"/>
          </p:cNvSpPr>
          <p:nvPr>
            <p:ph idx="1"/>
          </p:nvPr>
        </p:nvSpPr>
        <p:spPr/>
        <p:txBody>
          <a:bodyPr/>
          <a:lstStyle/>
          <a:p>
            <a:r>
              <a:rPr lang="en-US" dirty="0"/>
              <a:t>Supplement to existing new lawyer program</a:t>
            </a:r>
          </a:p>
          <a:p>
            <a:r>
              <a:rPr lang="en-US" dirty="0"/>
              <a:t>Requirement to attend before beginning practice</a:t>
            </a:r>
          </a:p>
          <a:p>
            <a:r>
              <a:rPr lang="en-US" dirty="0"/>
              <a:t>Attorneys new to private  practice</a:t>
            </a:r>
          </a:p>
          <a:p>
            <a:endParaRPr lang="en-US" dirty="0"/>
          </a:p>
        </p:txBody>
      </p:sp>
      <p:pic>
        <p:nvPicPr>
          <p:cNvPr id="5" name="Picture 4">
            <a:extLst>
              <a:ext uri="{FF2B5EF4-FFF2-40B4-BE49-F238E27FC236}">
                <a16:creationId xmlns:a16="http://schemas.microsoft.com/office/drawing/2014/main" id="{9284827A-8E2B-413E-91B3-45F2F50745B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14750" y="3556000"/>
            <a:ext cx="4762500" cy="2936875"/>
          </a:xfrm>
          <a:prstGeom prst="rect">
            <a:avLst/>
          </a:prstGeom>
        </p:spPr>
      </p:pic>
      <p:sp>
        <p:nvSpPr>
          <p:cNvPr id="6" name="TextBox 5">
            <a:extLst>
              <a:ext uri="{FF2B5EF4-FFF2-40B4-BE49-F238E27FC236}">
                <a16:creationId xmlns:a16="http://schemas.microsoft.com/office/drawing/2014/main" id="{DEA51DE1-C754-47D4-BDD7-194968304870}"/>
              </a:ext>
            </a:extLst>
          </p:cNvPr>
          <p:cNvSpPr txBox="1"/>
          <p:nvPr/>
        </p:nvSpPr>
        <p:spPr>
          <a:xfrm>
            <a:off x="3714750" y="6492875"/>
            <a:ext cx="4762500" cy="230832"/>
          </a:xfrm>
          <a:prstGeom prst="rect">
            <a:avLst/>
          </a:prstGeom>
          <a:noFill/>
        </p:spPr>
        <p:txBody>
          <a:bodyPr wrap="square" rtlCol="0">
            <a:spAutoFit/>
          </a:bodyPr>
          <a:lstStyle/>
          <a:p>
            <a:r>
              <a:rPr lang="en-US" sz="900">
                <a:hlinkClick r:id="rId3" tooltip="https://www.howmuchisit.org/irrevocable-trust-cost/"/>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2537853177"/>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990</TotalTime>
  <Words>559</Words>
  <Application>Microsoft Office PowerPoint</Application>
  <PresentationFormat>Widescreen</PresentationFormat>
  <Paragraphs>103</Paragraphs>
  <Slides>19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Corbel</vt:lpstr>
      <vt:lpstr>Depth</vt:lpstr>
      <vt:lpstr>The Why, Who, What and How of Building a Trust Account Program </vt:lpstr>
      <vt:lpstr>Why start a Trust Account Program?</vt:lpstr>
      <vt:lpstr>Diversion</vt:lpstr>
      <vt:lpstr>Discipline</vt:lpstr>
      <vt:lpstr>Prevention</vt:lpstr>
      <vt:lpstr>Who is the target audience?</vt:lpstr>
      <vt:lpstr>Invitation only v. Open to all</vt:lpstr>
      <vt:lpstr>Non-lawyer staff</vt:lpstr>
      <vt:lpstr>New lawyers</vt:lpstr>
      <vt:lpstr>What should be covered?</vt:lpstr>
      <vt:lpstr>Include all trust account rules </vt:lpstr>
      <vt:lpstr>Best practices</vt:lpstr>
      <vt:lpstr>Hands-on exercise</vt:lpstr>
      <vt:lpstr>Details, details…</vt:lpstr>
      <vt:lpstr>How do we get the word out?</vt:lpstr>
      <vt:lpstr>Who are the presenters?</vt:lpstr>
      <vt:lpstr>How often do we present?</vt:lpstr>
      <vt:lpstr>How much should it cost?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Why, Who, What and How of Building a Trust Account Program </dc:title>
  <dc:creator>Robbie O. Clements</dc:creator>
  <cp:lastModifiedBy>Robbie O. Clements</cp:lastModifiedBy>
  <cp:revision>4</cp:revision>
  <dcterms:created xsi:type="dcterms:W3CDTF">2022-09-07T02:22:44Z</dcterms:created>
  <dcterms:modified xsi:type="dcterms:W3CDTF">2022-09-15T15:53:36Z</dcterms:modified>
</cp:coreProperties>
</file>