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sldIdLst>
    <p:sldId id="256" r:id="rId5"/>
    <p:sldId id="257" r:id="rId6"/>
    <p:sldId id="258" r:id="rId7"/>
    <p:sldId id="260" r:id="rId8"/>
    <p:sldId id="264" r:id="rId9"/>
    <p:sldId id="259" r:id="rId10"/>
    <p:sldId id="261" r:id="rId11"/>
    <p:sldId id="263" r:id="rId12"/>
    <p:sldId id="265" r:id="rId13"/>
    <p:sldId id="26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3C9F71-1822-4A6C-AE83-92C4A321D3FB}" v="27" dt="2022-09-18T20:17:55.5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21818-E75A-458F-AC5B-0E9A2C76B8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056" y="448056"/>
            <a:ext cx="11292840" cy="3401568"/>
          </a:xfrm>
        </p:spPr>
        <p:txBody>
          <a:bodyPr anchor="b">
            <a:normAutofit/>
          </a:bodyPr>
          <a:lstStyle>
            <a:lvl1pPr algn="l">
              <a:defRPr sz="6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EE64DE-978B-4F95-BB3C-D027D80087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056" y="4471416"/>
            <a:ext cx="11292840" cy="1481328"/>
          </a:xfrm>
        </p:spPr>
        <p:txBody>
          <a:bodyPr/>
          <a:lstStyle>
            <a:lvl1pPr marL="0" indent="0" algn="l">
              <a:lnSpc>
                <a:spcPct val="120000"/>
              </a:lnSpc>
              <a:buNone/>
              <a:defRPr sz="2400">
                <a:solidFill>
                  <a:schemeClr val="tx2">
                    <a:alpha val="5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6CC717-08C5-4F3E-B8AA-BA93C8755982}"/>
              </a:ext>
            </a:extLst>
          </p:cNvPr>
          <p:cNvCxnSpPr>
            <a:cxnSpLocks/>
          </p:cNvCxnSpPr>
          <p:nvPr/>
        </p:nvCxnSpPr>
        <p:spPr>
          <a:xfrm>
            <a:off x="449400" y="4122000"/>
            <a:ext cx="112932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96B5700-AA45-4E20-8BE5-2762041130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cap="all" spc="200" baseline="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r>
              <a:rPr lang="en-US" spc="200" dirty="0"/>
              <a:t>Sample Footer Text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C5B7199-CC00-4D38-8B48-F8A5391129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8232" y="6153912"/>
            <a:ext cx="1510856" cy="5029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6BC76EC-3453-4CE0-A71D-BD21940757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900" cap="all" spc="200" baseline="0">
                <a:solidFill>
                  <a:schemeClr val="tx1">
                    <a:alpha val="55000"/>
                  </a:schemeClr>
                </a:solidFill>
              </a:defRPr>
            </a:lvl1pPr>
          </a:lstStyle>
          <a:p>
            <a:fld id="{8256C2ED-54A4-480D-B5C8-65C0D62359B9}" type="datetime2">
              <a:rPr lang="en-US" smtClean="0"/>
              <a:pPr/>
              <a:t>Sunday, September 18, 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624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733FC-38A1-463C-BF3D-0D99784E0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FD076A-A004-4560-A43B-028624E20D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48056" y="1956816"/>
            <a:ext cx="11301984" cy="39959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FBA60-9309-4F2A-9FA9-305C4AFBEC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53CF612A-4CB0-4F57-9A87-F049CECB184D}" type="datetime2">
              <a:rPr lang="en-US" smtClean="0"/>
              <a:t>Sunday, September 18,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BF451-928F-4E55-8A76-111D0E211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EC161-BA80-4E93-AEB1-B61E38C09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78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A44E3E-5EFE-4FCB-86A2-5E20CC6525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232136" y="448056"/>
            <a:ext cx="1581912" cy="55046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95005E-2E0C-4200-BF29-1135A35EE9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38912" y="438912"/>
            <a:ext cx="9436608" cy="55046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BBBED-3B21-4271-BC0F-BBA258B59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8F397F40-C8F7-4897-A6B8-241042F913A9}" type="datetime2">
              <a:rPr lang="en-US" smtClean="0"/>
              <a:t>Sunday, September 18,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9CED5-56F3-4943-8143-918F7A860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87180-7248-4741-8E3B-9AAFB414D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891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B7685-BDD9-488F-B082-33592E0F1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CB5FF-7FB5-4B8A-BF1C-48765D40B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1735200"/>
            <a:ext cx="11293200" cy="3783013"/>
          </a:xfrm>
        </p:spPr>
        <p:txBody>
          <a:bodyPr wrap="square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DA03860-F8F0-4186-B5D0-72C935B2C2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cap="all" spc="200" baseline="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r>
              <a:rPr lang="en-US" spc="200" dirty="0"/>
              <a:t>Sample Footer Text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0B9D802-9E36-42DA-B6CA-6C937CBE8A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8232" y="6153912"/>
            <a:ext cx="1510856" cy="5029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227B5A7-BF66-4C50-9DAD-A24070310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900" cap="all" spc="200" baseline="0">
                <a:solidFill>
                  <a:schemeClr val="tx1">
                    <a:alpha val="55000"/>
                  </a:schemeClr>
                </a:solidFill>
              </a:defRPr>
            </a:lvl1pPr>
          </a:lstStyle>
          <a:p>
            <a:fld id="{8256C2ED-54A4-480D-B5C8-65C0D62359B9}" type="datetime2">
              <a:rPr lang="en-US" smtClean="0"/>
              <a:pPr/>
              <a:t>Sunday, September 18, 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094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2B8D-DB20-44D1-84BC-F76685913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448056"/>
            <a:ext cx="11311128" cy="3401568"/>
          </a:xfrm>
        </p:spPr>
        <p:txBody>
          <a:bodyPr anchor="b">
            <a:normAutofit/>
          </a:bodyPr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4C298-618E-4642-8F2B-8DD253ED5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056" y="4471416"/>
            <a:ext cx="11292840" cy="148132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2400">
                <a:solidFill>
                  <a:schemeClr val="tx2">
                    <a:alpha val="5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3ECD5-2EEA-457B-9C93-36F8AF368E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10EDCA73-0A86-4195-A787-75037827079D}" type="datetime2">
              <a:rPr lang="en-US" smtClean="0"/>
              <a:t>Sunday, September 18,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A15D4-F172-4025-9290-C8F5D4197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6CD73-9984-4E1D-BD74-37115C1F4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99FAD47-5E44-4EE5-A422-A77593F8F3A3}"/>
              </a:ext>
            </a:extLst>
          </p:cNvPr>
          <p:cNvCxnSpPr>
            <a:cxnSpLocks/>
          </p:cNvCxnSpPr>
          <p:nvPr/>
        </p:nvCxnSpPr>
        <p:spPr>
          <a:xfrm>
            <a:off x="449400" y="4122000"/>
            <a:ext cx="112932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716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74E41-AB27-418C-AA9E-8F863DDE3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9E10A-E18D-4122-A71B-0A22F695E0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8056" y="1735200"/>
            <a:ext cx="5431536" cy="4214750"/>
          </a:xfrm>
        </p:spPr>
        <p:txBody>
          <a:bodyPr/>
          <a:lstStyle>
            <a:lvl1pPr marL="450000">
              <a:defRPr/>
            </a:lvl1pPr>
            <a:lvl2pPr marL="900000">
              <a:defRPr/>
            </a:lvl2pPr>
            <a:lvl3pPr marL="1350000">
              <a:defRPr/>
            </a:lvl3pPr>
            <a:lvl4pPr marL="1800000">
              <a:defRPr/>
            </a:lvl4pPr>
            <a:lvl5pPr marL="2250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CB980D-2720-431B-88C8-4D837023B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9360" y="1735200"/>
            <a:ext cx="5431536" cy="4214750"/>
          </a:xfrm>
        </p:spPr>
        <p:txBody>
          <a:bodyPr/>
          <a:lstStyle>
            <a:lvl2pPr marL="900000">
              <a:defRPr/>
            </a:lvl2pPr>
            <a:lvl3pPr marL="1350000">
              <a:defRPr/>
            </a:lvl3pPr>
            <a:lvl4pPr marL="1800000">
              <a:defRPr/>
            </a:lvl4pPr>
            <a:lvl5pPr marL="2430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8EB211-F6F7-4C53-B25F-F1EBF7A8BF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83C75374-B296-498E-A935-80631EA9020D}" type="datetime2">
              <a:rPr lang="en-US" smtClean="0"/>
              <a:t>Sunday, September 18,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AA830D-482E-415E-B855-D561B94BD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7FB2AC-9F49-4D35-8C5E-ECECC6B13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714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25D59-DC0A-4295-8714-902B54B98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11128" cy="114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7A33E2-E7AE-4E37-9DF1-69697E45D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056" y="1774952"/>
            <a:ext cx="5431536" cy="61264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000" b="0" i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2E79D5-E651-4B82-AFAA-DE6E16AC3E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8056" y="2752344"/>
            <a:ext cx="5431536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A91196-F771-42C3-A726-A4ECF561F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09360" y="1774952"/>
            <a:ext cx="5431536" cy="61264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000" b="0" i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76BA18-D373-4B5F-B812-5D5E4C2378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09360" y="2752344"/>
            <a:ext cx="5431536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95D0EB-9F99-4C95-ADA6-AC6B493CCA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B098B728-214A-4ABC-8432-5B3A5A66A987}" type="datetime2">
              <a:rPr lang="en-US" smtClean="0"/>
              <a:t>Sunday, September 18, 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EB69A9-1E48-4683-8873-D888C39E6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7E419C-3010-4562-BA4B-ECBC2DBE6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560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58066-A255-4886-A4B0-2AC829A76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11128" cy="5559552"/>
          </a:xfrm>
        </p:spPr>
        <p:txBody>
          <a:bodyPr wrap="square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8D80A-6560-46E3-AF30-9CEC54EA74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015F02D0-6806-43AF-9888-2359BF40C204}" type="datetime2">
              <a:rPr lang="en-US" smtClean="0"/>
              <a:t>Sunday, September 18,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B673C2-FB1E-46F5-8CFB-93B9DB807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E2120-410F-4382-81AB-37F161F72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23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802222-E41B-48E7-BF06-5C5509D621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8EE14D2D-B1AF-4197-82D6-FC1F8BD05681}" type="datetime2">
              <a:rPr lang="en-US" smtClean="0"/>
              <a:t>Sunday, September 18,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A636E3-B721-46E8-882F-C123530F0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FC1178-3E0E-449A-B799-009C04C06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424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23392-4FF4-4922-A14E-8AA23A9BD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3447288" cy="1069848"/>
          </a:xfrm>
        </p:spPr>
        <p:txBody>
          <a:bodyPr wrap="square"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FB38E-5055-4C9B-9A3B-A7B3A4887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0832" y="393192"/>
            <a:ext cx="7379208" cy="555955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2EC2DB-2ED3-408C-BFF2-F413C9D8F9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8056" y="1733550"/>
            <a:ext cx="3447288" cy="421919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374FDF-3000-4B2C-AC88-8CE34D6805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98771CEB-9838-4245-91B8-EFBAFE2D8B44}" type="datetime2">
              <a:rPr lang="en-US" smtClean="0"/>
              <a:t>Sunday, September 18,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A0B7F4-5B8C-49BD-9BDA-FCBD13E24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02BC00-0803-4A53-8657-91CE0DB80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687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C2A98-C272-40D9-B75A-77A3D586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3447288" cy="1069848"/>
          </a:xfrm>
        </p:spPr>
        <p:txBody>
          <a:bodyPr wrap="square"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D50DAC-9AC3-4A9A-91B7-6C95E43625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70832" y="441324"/>
            <a:ext cx="7373112" cy="55114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721B04-C243-49A9-B5D3-4833792909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8056" y="1735200"/>
            <a:ext cx="3447288" cy="42147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8E949C-DD35-44F6-B45A-35134D7E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51D3F6BF-A585-41F8-88DF-7E5D069F892A}" type="datetime2">
              <a:rPr lang="en-US" smtClean="0"/>
              <a:t>Sunday, September 18,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C70102-4B8E-4FEC-9BB7-97FDC1EAB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6693AF-08A9-4388-A9B8-174D53955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604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DDBCE8-F60C-4E3A-83C0-BDE8DD2DE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01984" cy="11412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BC57F-72F2-48BC-B1EE-1F2C6155D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056" y="1733550"/>
            <a:ext cx="11293200" cy="3783013"/>
          </a:xfrm>
          <a:prstGeom prst="rect">
            <a:avLst/>
          </a:prstGeom>
        </p:spPr>
        <p:txBody>
          <a:bodyPr vert="horz" lIns="0" tIns="0" rIns="9144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FBC45-A4BC-4EE5-82B1-8BC7912255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cap="all" spc="200" baseline="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r>
              <a:rPr lang="en-US" spc="200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E1300-1995-409E-B058-59180872B6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8232" y="6153912"/>
            <a:ext cx="1510856" cy="5029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39030E9-7F3B-403F-96B2-7C2C627C30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900" cap="all" spc="200" baseline="0">
                <a:solidFill>
                  <a:schemeClr val="tx1">
                    <a:alpha val="55000"/>
                  </a:schemeClr>
                </a:solidFill>
              </a:defRPr>
            </a:lvl1pPr>
          </a:lstStyle>
          <a:p>
            <a:fld id="{8256C2ED-54A4-480D-B5C8-65C0D62359B9}" type="datetime2">
              <a:rPr lang="en-US" smtClean="0"/>
              <a:pPr/>
              <a:t>Sunday, September 18, 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5941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i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0000" indent="-448056" algn="l" defTabSz="914400" rtl="0" eaLnBrk="1" latinLnBrk="0" hangingPunct="1">
        <a:lnSpc>
          <a:spcPct val="120000"/>
        </a:lnSpc>
        <a:spcBef>
          <a:spcPts val="1000"/>
        </a:spcBef>
        <a:buFont typeface="Calibri Light" panose="020F0302020204030204" pitchFamily="34" charset="0"/>
        <a:buChar char="→"/>
        <a:defRPr sz="22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1pPr>
      <a:lvl2pPr marL="900000" indent="-448056" algn="l" defTabSz="914400" rtl="0" eaLnBrk="1" latinLnBrk="0" hangingPunct="1">
        <a:lnSpc>
          <a:spcPct val="120000"/>
        </a:lnSpc>
        <a:spcBef>
          <a:spcPts val="500"/>
        </a:spcBef>
        <a:buFont typeface="Calibri Light" panose="020F0302020204030204" pitchFamily="34" charset="0"/>
        <a:buChar char="→"/>
        <a:defRPr sz="22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2pPr>
      <a:lvl3pPr marL="1350000" indent="-448056" algn="l" defTabSz="914400" rtl="0" eaLnBrk="1" latinLnBrk="0" hangingPunct="1">
        <a:lnSpc>
          <a:spcPct val="120000"/>
        </a:lnSpc>
        <a:spcBef>
          <a:spcPts val="500"/>
        </a:spcBef>
        <a:buFont typeface="Calibri Light" panose="020F0302020204030204" pitchFamily="34" charset="0"/>
        <a:buChar char="→"/>
        <a:defRPr sz="22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3pPr>
      <a:lvl4pPr marL="1800000" indent="-448056" algn="l" defTabSz="914400" rtl="0" eaLnBrk="1" latinLnBrk="0" hangingPunct="1">
        <a:lnSpc>
          <a:spcPct val="120000"/>
        </a:lnSpc>
        <a:spcBef>
          <a:spcPts val="500"/>
        </a:spcBef>
        <a:buFont typeface="Calibri Light" panose="020F0302020204030204" pitchFamily="34" charset="0"/>
        <a:buChar char="→"/>
        <a:defRPr sz="22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4pPr>
      <a:lvl5pPr marL="2250000" indent="-448056" algn="l" defTabSz="914400" rtl="0" eaLnBrk="1" latinLnBrk="0" hangingPunct="1">
        <a:lnSpc>
          <a:spcPct val="120000"/>
        </a:lnSpc>
        <a:spcBef>
          <a:spcPts val="500"/>
        </a:spcBef>
        <a:buFont typeface="Calibri Light" panose="020F0302020204030204" pitchFamily="34" charset="0"/>
        <a:buChar char="→"/>
        <a:defRPr sz="22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>
            <a:extLst>
              <a:ext uri="{FF2B5EF4-FFF2-40B4-BE49-F238E27FC236}">
                <a16:creationId xmlns:a16="http://schemas.microsoft.com/office/drawing/2014/main" id="{70E60764-4D86-49C8-A35C-DBADEB320F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056" y="448056"/>
            <a:ext cx="11292840" cy="2859348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 Anatomy of a Catastrophic Claim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799D4C-3CFA-4545-9443-F123C26BFF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6">
                    <a:lumMod val="50000"/>
                    <a:alpha val="55000"/>
                  </a:schemeClr>
                </a:solidFill>
              </a:rPr>
              <a:t>Jane Herrick, Robbie Clements and Ashleigh Bailey</a:t>
            </a:r>
          </a:p>
          <a:p>
            <a:pPr algn="ctr"/>
            <a:r>
              <a:rPr lang="en-US" dirty="0">
                <a:solidFill>
                  <a:schemeClr val="accent6">
                    <a:lumMod val="50000"/>
                    <a:alpha val="55000"/>
                  </a:schemeClr>
                </a:solidFill>
              </a:rPr>
              <a:t>Kentucky Bar Association, Office of Bar Counsel </a:t>
            </a:r>
          </a:p>
        </p:txBody>
      </p:sp>
    </p:spTree>
    <p:extLst>
      <p:ext uri="{BB962C8B-B14F-4D97-AF65-F5344CB8AC3E}">
        <p14:creationId xmlns:p14="http://schemas.microsoft.com/office/powerpoint/2010/main" val="2843660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A493D8-0F20-4FAD-8B07-7089E8710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757" y="975970"/>
            <a:ext cx="7954485" cy="490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644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1DCCAE-D71C-4D94-A47A-7645023B1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661" y="293935"/>
            <a:ext cx="6407735" cy="64434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2A3C5A-650C-434C-B0D3-F06454EF9EC9}"/>
              </a:ext>
            </a:extLst>
          </p:cNvPr>
          <p:cNvSpPr txBox="1"/>
          <p:nvPr/>
        </p:nvSpPr>
        <p:spPr>
          <a:xfrm>
            <a:off x="7486022" y="1577590"/>
            <a:ext cx="38887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Almost 10 years ago, the Kentucky Supreme Court reduced the caps on each Claimant from $65,000 to $50,000.  The aggregate for an attorney/entity went was reduced from $200,000 to $150,000. </a:t>
            </a:r>
          </a:p>
        </p:txBody>
      </p:sp>
    </p:spTree>
    <p:extLst>
      <p:ext uri="{BB962C8B-B14F-4D97-AF65-F5344CB8AC3E}">
        <p14:creationId xmlns:p14="http://schemas.microsoft.com/office/powerpoint/2010/main" val="415875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732C12C3-8AC5-4D15-854B-41AB5A72B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728" y="0"/>
            <a:ext cx="88385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19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37AC5502-6178-41A8-AC89-E576F97246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728" y="0"/>
            <a:ext cx="88385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315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ong Prison Term Possible For Ky. Lawyer Who Stole From Clients">
            <a:extLst>
              <a:ext uri="{FF2B5EF4-FFF2-40B4-BE49-F238E27FC236}">
                <a16:creationId xmlns:a16="http://schemas.microsoft.com/office/drawing/2014/main" id="{2C58F9E6-05B2-4D0A-A431-BE80DD042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909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710B5B1D-78C2-4F6E-8606-42F1552F4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729" y="0"/>
            <a:ext cx="88385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212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B1DB0845-937A-47AD-A6AD-24B2C2624B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728" y="0"/>
            <a:ext cx="88385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859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14FA90-9D55-451D-9D83-E9CE3D0F9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063" y="0"/>
            <a:ext cx="90478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8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57C048-E053-4B47-AE81-DADC53C67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557" y="453449"/>
            <a:ext cx="8030094" cy="592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859308"/>
      </p:ext>
    </p:extLst>
  </p:cSld>
  <p:clrMapOvr>
    <a:masterClrMapping/>
  </p:clrMapOvr>
</p:sld>
</file>

<file path=ppt/theme/theme1.xml><?xml version="1.0" encoding="utf-8"?>
<a:theme xmlns:a="http://schemas.openxmlformats.org/drawingml/2006/main" name="ThinLineVTI">
  <a:themeElements>
    <a:clrScheme name="AnalogousFromLightSeedLeftStep">
      <a:dk1>
        <a:srgbClr val="000000"/>
      </a:dk1>
      <a:lt1>
        <a:srgbClr val="FFFFFF"/>
      </a:lt1>
      <a:dk2>
        <a:srgbClr val="41243E"/>
      </a:dk2>
      <a:lt2>
        <a:srgbClr val="E2E6E8"/>
      </a:lt2>
      <a:accent1>
        <a:srgbClr val="C39983"/>
      </a:accent1>
      <a:accent2>
        <a:srgbClr val="BF7A7F"/>
      </a:accent2>
      <a:accent3>
        <a:srgbClr val="CB92AE"/>
      </a:accent3>
      <a:accent4>
        <a:srgbClr val="BF7AB9"/>
      </a:accent4>
      <a:accent5>
        <a:srgbClr val="B892CB"/>
      </a:accent5>
      <a:accent6>
        <a:srgbClr val="8B7ABF"/>
      </a:accent6>
      <a:hlink>
        <a:srgbClr val="5B879D"/>
      </a:hlink>
      <a:folHlink>
        <a:srgbClr val="7F7F7F"/>
      </a:folHlink>
    </a:clrScheme>
    <a:fontScheme name="Custom 3">
      <a:majorFont>
        <a:latin typeface="Bell MT"/>
        <a:ea typeface=""/>
        <a:cs typeface=""/>
      </a:majorFont>
      <a:minorFont>
        <a:latin typeface="Bell MT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inLineVTI" id="{DA2A884B-D36C-4F63-9FE8-3C89F2B99A40}" vid="{62C1F77B-42AE-47B9-869B-5CE48C8ED84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440ACC16760740B2ED5265F6B1C17A" ma:contentTypeVersion="4" ma:contentTypeDescription="Create a new document." ma:contentTypeScope="" ma:versionID="7791164c8f046e491575914706ad5837">
  <xsd:schema xmlns:xsd="http://www.w3.org/2001/XMLSchema" xmlns:xs="http://www.w3.org/2001/XMLSchema" xmlns:p="http://schemas.microsoft.com/office/2006/metadata/properties" xmlns:ns3="4d456c66-d5c3-4bbc-b562-b093f2171f8f" targetNamespace="http://schemas.microsoft.com/office/2006/metadata/properties" ma:root="true" ma:fieldsID="169999270265d87d60a9d348ecbc114d" ns3:_="">
    <xsd:import namespace="4d456c66-d5c3-4bbc-b562-b093f2171f8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456c66-d5c3-4bbc-b562-b093f2171f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62B28CE-4EA1-40CE-A5F2-BF9BC52FDC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1A07356-2F10-4947-B223-204FBE31F8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456c66-d5c3-4bbc-b562-b093f2171f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0376D5A-4FF2-4FB0-8DFE-DDE6C7B47BE0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4d456c66-d5c3-4bbc-b562-b093f2171f8f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1435</TotalTime>
  <Words>61</Words>
  <Application>Microsoft Office PowerPoint</Application>
  <PresentationFormat>Widescreen</PresentationFormat>
  <Paragraphs>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Bell MT</vt:lpstr>
      <vt:lpstr>Calibri Light</vt:lpstr>
      <vt:lpstr>ThinLineVTI</vt:lpstr>
      <vt:lpstr> Anatomy of a Catastrophic Claim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of a Catastrophic Claim</dc:title>
  <dc:creator>Ashleigh Bailey</dc:creator>
  <cp:lastModifiedBy>Ashleigh Bailey</cp:lastModifiedBy>
  <cp:revision>2</cp:revision>
  <dcterms:created xsi:type="dcterms:W3CDTF">2022-09-17T20:22:28Z</dcterms:created>
  <dcterms:modified xsi:type="dcterms:W3CDTF">2022-09-18T20:19:49Z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0x010100FC440ACC16760740B2ED5265F6B1C17A</vt:lpwstr>
  </property>
</Properties>
</file>