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8" r:id="rId2"/>
    <p:sldId id="276" r:id="rId3"/>
    <p:sldId id="277" r:id="rId4"/>
    <p:sldId id="272" r:id="rId5"/>
    <p:sldId id="273" r:id="rId6"/>
    <p:sldId id="266" r:id="rId7"/>
    <p:sldId id="259" r:id="rId8"/>
    <p:sldId id="275" r:id="rId9"/>
    <p:sldId id="270" r:id="rId10"/>
    <p:sldId id="261" r:id="rId11"/>
    <p:sldId id="262" r:id="rId12"/>
    <p:sldId id="263" r:id="rId13"/>
    <p:sldId id="256" r:id="rId14"/>
    <p:sldId id="257" r:id="rId15"/>
    <p:sldId id="264" r:id="rId16"/>
    <p:sldId id="267" r:id="rId17"/>
    <p:sldId id="265" r:id="rId18"/>
    <p:sldId id="274" r:id="rId19"/>
    <p:sldId id="26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D8A48-9332-4EF8-B52F-E3FB52E05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8C6AFF-1E5F-445A-BCA3-C607E6EDA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B4823-79CD-4F30-8BF1-DF2080460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FB2C6-C2EA-4B6A-B87A-56626F2C05FF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CF099-387C-4EC3-B37D-73004A4FF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4EB28-D2E9-40A8-89AA-82947FF8A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5C5C-DB67-46D3-8EDC-29ACF4840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51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577CF-93DB-4103-A32C-E28FE42AA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C5F84E-A29A-42EC-80A1-F6A056D0D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5A127-C9FE-48F0-84BC-ECF73CF61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FB2C6-C2EA-4B6A-B87A-56626F2C05FF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166FA-0062-4552-9BF7-9275B55E4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656B4-3AD5-43C0-8CDA-6EDF2B28B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5C5C-DB67-46D3-8EDC-29ACF4840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49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64A7A2-A543-4186-AAA3-AC63528CEF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AE6DF0-477E-45BA-9C65-C7ABB9DFD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A5FEA-6E98-4637-BB23-2E8417B6D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FB2C6-C2EA-4B6A-B87A-56626F2C05FF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3A808-7601-4F88-A528-6969875AF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A8363-90C7-4A96-8BBB-A29073020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5C5C-DB67-46D3-8EDC-29ACF4840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83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38F8A-F4EA-40F2-AC93-BD2B28B07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A10D1-F900-4A2D-A102-209246540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1833A-2339-4C32-9DFD-072E2DA24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FB2C6-C2EA-4B6A-B87A-56626F2C05FF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D5D32-776A-41E9-B2DB-42EED82B3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FC00A-E073-42B2-93B0-ADFEBDF25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5C5C-DB67-46D3-8EDC-29ACF4840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7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61C97-01DD-491B-8854-5970A9F78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2E237-1E06-4274-82FB-741CF22CB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18077-9714-4C41-9F0A-29A19E3B9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FB2C6-C2EA-4B6A-B87A-56626F2C05FF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DFA0-0770-4EBD-A196-DCA550CF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D2661-96D7-4921-A912-38C04CEF1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5C5C-DB67-46D3-8EDC-29ACF4840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06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9C914-7444-4784-9F84-FBD6C427E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840C5-4613-43E5-BCD6-A30C12AFC6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689997-8CA1-4FED-BB1B-E71884B5CB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903535-3598-4F3C-8086-8CAA5CF54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FB2C6-C2EA-4B6A-B87A-56626F2C05FF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5BBE01-AA0C-414D-BEC8-577FBE268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C29BEF-73FD-400E-8937-6007BBC2A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5C5C-DB67-46D3-8EDC-29ACF4840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73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B1985-CB80-40BE-96E8-FE395480C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2579E-510E-43B9-AC9C-C355E9CD0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BB79D-4265-4DE0-B2F9-849CE34D0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34ED74-720D-495B-B6AD-FE548C9BCB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44428F-4A4D-4877-AC2A-9CA92295BB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E3BD6C-E567-4DF9-8ACD-E98AE6A10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FB2C6-C2EA-4B6A-B87A-56626F2C05FF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4E9F94-2335-482A-A510-460582E1F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16F332-9AAD-4A44-A069-B5B256B90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5C5C-DB67-46D3-8EDC-29ACF4840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46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71C42-6997-4CFD-984E-E51099E37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CB1BF7-FAA4-4A7F-BC9C-BD052F805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FB2C6-C2EA-4B6A-B87A-56626F2C05FF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8B3E3-704F-429B-90A5-7AA1AABB2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A36207-7ED4-47A9-95F6-8E9AF1B62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5C5C-DB67-46D3-8EDC-29ACF4840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61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0569A1-3C5A-4A9E-BEF8-5FA710397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FB2C6-C2EA-4B6A-B87A-56626F2C05FF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06ADB2-6F26-4056-BB73-E07206118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458A98-1D77-433E-95F1-A7F0A0799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5C5C-DB67-46D3-8EDC-29ACF4840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0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221C6-22DC-4E00-A954-34D3B884D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F5C74-E835-444C-951E-6700FCCC3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B93BC7-C084-4D3D-B5AA-C1B7A68C7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8CDDD-003B-4C13-8117-5A8AE1F21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FB2C6-C2EA-4B6A-B87A-56626F2C05FF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823CD3-7805-45D0-AF72-A75C10394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F8CA74-6CBC-4308-A619-281C2EE6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5C5C-DB67-46D3-8EDC-29ACF4840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26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47FA4-DB0F-47E6-A801-6A31E5683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42832D-EC09-4C01-8CA7-9702A24D56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287328-DD2B-4C1A-AF73-11B17F96F5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9F8FC0-64E9-4499-AAD9-008F9D6F8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FB2C6-C2EA-4B6A-B87A-56626F2C05FF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8B16AE-6500-4C9E-B705-5E0071280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0CDA64-7806-4C26-AA1F-72744AE18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5C5C-DB67-46D3-8EDC-29ACF4840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96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9C9D8E-4A29-4982-996F-FA5946D1D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10FC1F-A128-4FB0-9665-5B95F05FD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8BA77-AD4D-4AB3-ACF0-84A74D3ED4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FB2C6-C2EA-4B6A-B87A-56626F2C05FF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8820E-9AE6-4B54-A2F1-AA4658C040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1475D-7188-489C-898E-6115DBA4A6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95C5C-DB67-46D3-8EDC-29ACF4840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0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.mccormick@njcourts.gov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FCA6E-757F-4FE4-8BD4-1E234F18C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C00000"/>
                </a:solidFill>
                <a:latin typeface="Amasis MT Pro Medium" panose="02040604050005020304" pitchFamily="18" charset="0"/>
              </a:rPr>
              <a:t>National Client Protection Organization</a:t>
            </a:r>
            <a:br>
              <a:rPr lang="en-US">
                <a:solidFill>
                  <a:srgbClr val="C00000"/>
                </a:solidFill>
                <a:latin typeface="Amasis MT Pro Medium" panose="02040604050005020304" pitchFamily="18" charset="0"/>
              </a:rPr>
            </a:br>
            <a:r>
              <a:rPr lang="en-US" sz="3200">
                <a:solidFill>
                  <a:schemeClr val="accent6">
                    <a:lumMod val="75000"/>
                  </a:schemeClr>
                </a:solidFill>
                <a:latin typeface="Amasis MT Pro Medium" panose="02040604050005020304" pitchFamily="18" charset="0"/>
              </a:rPr>
              <a:t>Outreach Programs &amp; Initiatives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Amasis MT Pro Medium" panose="02040604050005020304" pitchFamily="18" charset="0"/>
            </a:endParaRPr>
          </a:p>
        </p:txBody>
      </p:sp>
      <p:pic>
        <p:nvPicPr>
          <p:cNvPr id="4" name="pic_81">
            <a:extLst>
              <a:ext uri="{FF2B5EF4-FFF2-40B4-BE49-F238E27FC236}">
                <a16:creationId xmlns:a16="http://schemas.microsoft.com/office/drawing/2014/main" id="{E2CFBA5D-06C1-4A73-A50C-52B1C45D1F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9" t="28387" r="5910" b="8571"/>
          <a:stretch/>
        </p:blipFill>
        <p:spPr bwMode="auto">
          <a:xfrm>
            <a:off x="1571556" y="2226365"/>
            <a:ext cx="9048888" cy="3564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59836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5F8AA-8BC3-4267-8B10-D570BF14C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9600" b="1" dirty="0"/>
              <a:t>Annual </a:t>
            </a:r>
            <a:br>
              <a:rPr lang="en-US" sz="9600" b="1" dirty="0"/>
            </a:br>
            <a:r>
              <a:rPr lang="en-US" sz="9600" b="1" dirty="0"/>
              <a:t>Reports</a:t>
            </a:r>
          </a:p>
        </p:txBody>
      </p:sp>
      <p:sp>
        <p:nvSpPr>
          <p:cNvPr id="2055" name="Freeform: Shape 2054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New Year's - Traditions, Resolutions &amp; Date - HISTORY">
            <a:extLst>
              <a:ext uri="{FF2B5EF4-FFF2-40B4-BE49-F238E27FC236}">
                <a16:creationId xmlns:a16="http://schemas.microsoft.com/office/drawing/2014/main" id="{FC58CB86-5CFE-4CA0-863A-2853B2B0A1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425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655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Survey Says! Predictive Coding Technologies and Protocols Survey Results:  eDiscovery Trends - CloudNine">
            <a:extLst>
              <a:ext uri="{FF2B5EF4-FFF2-40B4-BE49-F238E27FC236}">
                <a16:creationId xmlns:a16="http://schemas.microsoft.com/office/drawing/2014/main" id="{F313C869-C9F0-4522-99CD-D0233694C8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80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39631F-6348-4DB5-B40E-4DF2C8F88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8800" b="1" dirty="0">
                <a:solidFill>
                  <a:srgbClr val="C00000"/>
                </a:solidFill>
              </a:rPr>
              <a:t>Annual Survey</a:t>
            </a:r>
          </a:p>
        </p:txBody>
      </p:sp>
      <p:cxnSp>
        <p:nvCxnSpPr>
          <p:cNvPr id="3083" name="Straight Connector 308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241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6F121-F975-4CF8-AEAD-F99C60DD7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>
                <a:solidFill>
                  <a:srgbClr val="92D050"/>
                </a:solidFill>
                <a:latin typeface="Broadway" panose="04040905080B02020502" pitchFamily="82" charset="0"/>
              </a:rPr>
              <a:t>Grant Program</a:t>
            </a:r>
          </a:p>
        </p:txBody>
      </p:sp>
      <p:pic>
        <p:nvPicPr>
          <p:cNvPr id="4098" name="Picture 2" descr="Bright Idea GIFs - Get the best GIF on GIPHY">
            <a:extLst>
              <a:ext uri="{FF2B5EF4-FFF2-40B4-BE49-F238E27FC236}">
                <a16:creationId xmlns:a16="http://schemas.microsoft.com/office/drawing/2014/main" id="{8277D8E9-0CE8-432F-9A01-B4060B16AE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698" y="1362820"/>
            <a:ext cx="5130055" cy="51300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213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A8CB4-C9E6-4B89-BF4A-41F1FA084B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639192"/>
            <a:ext cx="3571810" cy="5032737"/>
          </a:xfrm>
        </p:spPr>
        <p:txBody>
          <a:bodyPr>
            <a:normAutofit fontScale="90000"/>
          </a:bodyPr>
          <a:lstStyle/>
          <a:p>
            <a:pPr algn="l"/>
            <a:br>
              <a:rPr lang="en-US" sz="5300" b="1" dirty="0"/>
            </a:br>
            <a:br>
              <a:rPr lang="en-US" sz="5300" b="1" dirty="0"/>
            </a:br>
            <a:br>
              <a:rPr lang="en-US" sz="5300" b="1" dirty="0"/>
            </a:br>
            <a:br>
              <a:rPr lang="en-US" sz="5300" b="1" dirty="0"/>
            </a:br>
            <a:br>
              <a:rPr lang="en-US" sz="5300" b="1" dirty="0"/>
            </a:br>
            <a:br>
              <a:rPr lang="en-US" sz="5300" b="1" dirty="0"/>
            </a:br>
            <a:br>
              <a:rPr lang="en-US" sz="5300" b="1" dirty="0"/>
            </a:br>
            <a:r>
              <a:rPr lang="en-US" sz="5300" b="1" dirty="0">
                <a:solidFill>
                  <a:srgbClr val="C00000"/>
                </a:solidFill>
              </a:rPr>
              <a:t>NEW JERSEY LAWYERS’ FUND FOR CLIENT PROTECTION BROCHURE </a:t>
            </a:r>
            <a:r>
              <a:rPr lang="en-US" sz="4600" dirty="0"/>
              <a:t>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F84855-7437-4C84-B734-E5BB83E9E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443" y="640080"/>
            <a:ext cx="7208322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825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784F26-B3E3-45B3-821F-8B2A4E077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133" y="480061"/>
            <a:ext cx="7634792" cy="589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44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7553-C0B1-43BB-A32D-A29E2047A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solidFill>
                  <a:schemeClr val="accent5">
                    <a:lumMod val="75000"/>
                  </a:schemeClr>
                </a:solidFill>
                <a:latin typeface="Amasis MT Pro Medium" panose="02040604050005020304" pitchFamily="18" charset="0"/>
              </a:rPr>
              <a:t>Webpage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60926-3106-402B-8EC3-FFDED237B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7864" y="3617113"/>
            <a:ext cx="12646250" cy="51506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1">
            <a:extLst>
              <a:ext uri="{FF2B5EF4-FFF2-40B4-BE49-F238E27FC236}">
                <a16:creationId xmlns:a16="http://schemas.microsoft.com/office/drawing/2014/main" id="{E8ADD737-E223-461C-B11D-46D81AD0A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10151319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937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5AD83-00BD-4A94-8598-D8A7DE9E1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rgbClr val="C00000"/>
                </a:solidFill>
                <a:latin typeface="Bradley Hand ITC" panose="03070402050302030203" pitchFamily="66" charset="0"/>
              </a:rPr>
              <a:t>NCPO Grant to the Maine Fund</a:t>
            </a:r>
          </a:p>
        </p:txBody>
      </p:sp>
      <p:pic>
        <p:nvPicPr>
          <p:cNvPr id="8194" name="Picture 2" descr="TOP 10 REASONS YOU SHOULD VISIT MAINE, USA! - YouTube">
            <a:extLst>
              <a:ext uri="{FF2B5EF4-FFF2-40B4-BE49-F238E27FC236}">
                <a16:creationId xmlns:a16="http://schemas.microsoft.com/office/drawing/2014/main" id="{C217CC91-E442-4B0F-9698-4B4B3E6C85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894" y="1452306"/>
            <a:ext cx="8720211" cy="4905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854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D31B04-DC45-4D80-B137-A50302E1F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044" y="919293"/>
            <a:ext cx="3734014" cy="314899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9600" b="1" i="1" dirty="0">
                <a:solidFill>
                  <a:schemeClr val="accent6">
                    <a:lumMod val="75000"/>
                  </a:schemeClr>
                </a:solidFill>
              </a:rPr>
              <a:t>Press </a:t>
            </a:r>
            <a:r>
              <a:rPr lang="en-US" sz="8800" b="1" i="1" dirty="0">
                <a:solidFill>
                  <a:schemeClr val="accent6">
                    <a:lumMod val="75000"/>
                  </a:schemeClr>
                </a:solidFill>
              </a:rPr>
              <a:t>Release</a:t>
            </a:r>
          </a:p>
        </p:txBody>
      </p:sp>
      <p:sp>
        <p:nvSpPr>
          <p:cNvPr id="7177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Stop the Presses! (SpongeBob SquarePants): Banks, Steven, DePorter, Vince:  9780689877261: Amazon.com: Books">
            <a:extLst>
              <a:ext uri="{FF2B5EF4-FFF2-40B4-BE49-F238E27FC236}">
                <a16:creationId xmlns:a16="http://schemas.microsoft.com/office/drawing/2014/main" id="{65B566C9-2743-4B8B-AF70-ACC729A742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99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956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F0118-CD11-4428-B6C0-8510A21AB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stellar" panose="020A0402060406010301" pitchFamily="18" charset="0"/>
              </a:rPr>
              <a:t>The Client Protection Webb</a:t>
            </a:r>
          </a:p>
        </p:txBody>
      </p:sp>
      <p:pic>
        <p:nvPicPr>
          <p:cNvPr id="10257" name="Picture 17" descr="How to Create a Free Newsletter From Start to Finish | Sendinblue">
            <a:extLst>
              <a:ext uri="{FF2B5EF4-FFF2-40B4-BE49-F238E27FC236}">
                <a16:creationId xmlns:a16="http://schemas.microsoft.com/office/drawing/2014/main" id="{4DD0319B-4B69-4D19-B8B0-E22407028C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41" y="1690688"/>
            <a:ext cx="11686917" cy="45331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13433">
            <a:off x="717140" y="2037366"/>
            <a:ext cx="3579170" cy="45001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23523">
            <a:off x="7777356" y="1882706"/>
            <a:ext cx="3555399" cy="461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867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1">
            <a:extLst>
              <a:ext uri="{FF2B5EF4-FFF2-40B4-BE49-F238E27FC236}">
                <a16:creationId xmlns:a16="http://schemas.microsoft.com/office/drawing/2014/main" id="{9A724DBA-D2D9-471E-8ED7-2015DDD95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8C1079-EB57-4C66-89F1-16A03CE08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US" sz="3600">
                <a:latin typeface="Aharoni" panose="02010803020104030203" pitchFamily="2" charset="-79"/>
                <a:cs typeface="Aharoni" panose="02010803020104030203" pitchFamily="2" charset="-79"/>
              </a:rPr>
              <a:t>Contact Information</a:t>
            </a:r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ee the source image">
            <a:extLst>
              <a:ext uri="{FF2B5EF4-FFF2-40B4-BE49-F238E27FC236}">
                <a16:creationId xmlns:a16="http://schemas.microsoft.com/office/drawing/2014/main" id="{FF1FF874-D770-47BC-8B55-496B7B23E1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9287" y="650494"/>
            <a:ext cx="2741931" cy="5324142"/>
          </a:xfrm>
          <a:prstGeom prst="rect">
            <a:avLst/>
          </a:prstGeom>
          <a:noFill/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75AED-DFC2-4338-9219-3B8B854D6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12" y="2031101"/>
            <a:ext cx="4282984" cy="351194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/>
              <a:t>Michael T. McCormick, Esq.</a:t>
            </a:r>
          </a:p>
          <a:p>
            <a:pPr marL="0" indent="0">
              <a:buNone/>
            </a:pPr>
            <a:r>
              <a:rPr lang="en-US" sz="1800"/>
              <a:t>Director &amp; Counsel</a:t>
            </a:r>
          </a:p>
          <a:p>
            <a:pPr marL="0" indent="0">
              <a:buNone/>
            </a:pPr>
            <a:r>
              <a:rPr lang="en-US" sz="1800"/>
              <a:t>NJ Lawyers’ Fund for Client Protection</a:t>
            </a:r>
          </a:p>
          <a:p>
            <a:pPr marL="0" indent="0">
              <a:buNone/>
            </a:pPr>
            <a:r>
              <a:rPr lang="en-US" sz="1800"/>
              <a:t>(609) 815-3030, ext. 52215</a:t>
            </a:r>
          </a:p>
          <a:p>
            <a:pPr marL="0" indent="0">
              <a:buNone/>
            </a:pPr>
            <a:r>
              <a:rPr lang="en-US" sz="1800">
                <a:hlinkClick r:id="rId3"/>
              </a:rPr>
              <a:t>Michael.mccormick@njcourts.gov</a:t>
            </a:r>
            <a:r>
              <a:rPr lang="en-US" sz="1800"/>
              <a:t> 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2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3E603-73D2-41D7-8149-678445B88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Autofit/>
          </a:bodyPr>
          <a:lstStyle/>
          <a:p>
            <a:r>
              <a:rPr lang="en-US" sz="9600" dirty="0">
                <a:solidFill>
                  <a:srgbClr val="0070C0"/>
                </a:solidFill>
                <a:latin typeface="Jumble" panose="020B0604020202020204" pitchFamily="2" charset="0"/>
              </a:rPr>
              <a:t>  </a:t>
            </a:r>
            <a:r>
              <a:rPr lang="en-US" sz="9600" b="1" dirty="0">
                <a:solidFill>
                  <a:srgbClr val="0070C0"/>
                </a:solidFill>
                <a:latin typeface="Jumble" panose="020B0604020202020204" pitchFamily="2" charset="0"/>
              </a:rPr>
              <a:t>2023</a:t>
            </a:r>
          </a:p>
        </p:txBody>
      </p:sp>
      <p:sp>
        <p:nvSpPr>
          <p:cNvPr id="9222" name="Content Placeholder 9221">
            <a:extLst>
              <a:ext uri="{FF2B5EF4-FFF2-40B4-BE49-F238E27FC236}">
                <a16:creationId xmlns:a16="http://schemas.microsoft.com/office/drawing/2014/main" id="{4A8E9471-B784-8F50-B588-E687F03A4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chemeClr val="accent6">
                    <a:lumMod val="75000"/>
                  </a:schemeClr>
                </a:solidFill>
              </a:rPr>
              <a:t>NCPO was founded in May 1998.</a:t>
            </a:r>
          </a:p>
        </p:txBody>
      </p:sp>
      <p:pic>
        <p:nvPicPr>
          <p:cNvPr id="1026" name="Picture 2" descr="Anniversary Icon, Anniversary Badge, 25th Anniversary P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926" y="509365"/>
            <a:ext cx="6191250" cy="583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398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5731D-DCD9-412D-AD7D-88DFA319F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89" y="2594969"/>
            <a:ext cx="5145506" cy="1325563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chemeClr val="accent1"/>
                </a:solidFill>
                <a:latin typeface="Century Gothic" panose="020B0502020202020204" pitchFamily="34" charset="0"/>
              </a:rPr>
              <a:t>NCPO Standards For Evaluating</a:t>
            </a:r>
            <a:br>
              <a:rPr lang="en-US" sz="4800" dirty="0">
                <a:solidFill>
                  <a:schemeClr val="accent1"/>
                </a:solidFill>
                <a:latin typeface="Century Gothic" panose="020B0502020202020204" pitchFamily="34" charset="0"/>
              </a:rPr>
            </a:br>
            <a:r>
              <a:rPr lang="en-US" sz="4800" dirty="0">
                <a:solidFill>
                  <a:schemeClr val="accent1"/>
                </a:solidFill>
                <a:latin typeface="Century Gothic" panose="020B0502020202020204" pitchFamily="34" charset="0"/>
              </a:rPr>
              <a:t>Client Protection Funds (2006)</a:t>
            </a:r>
            <a:br>
              <a:rPr lang="en-US" sz="4800" dirty="0">
                <a:solidFill>
                  <a:schemeClr val="accent1"/>
                </a:solidFill>
                <a:latin typeface="Century Gothic" panose="020B0502020202020204" pitchFamily="34" charset="0"/>
              </a:rPr>
            </a:br>
            <a:br>
              <a:rPr lang="en-US" sz="4800" dirty="0">
                <a:solidFill>
                  <a:schemeClr val="accent1"/>
                </a:solidFill>
                <a:latin typeface="Century Gothic" panose="020B0502020202020204" pitchFamily="34" charset="0"/>
              </a:rPr>
            </a:br>
            <a:r>
              <a:rPr lang="en-US" sz="2400" dirty="0">
                <a:solidFill>
                  <a:schemeClr val="accent1"/>
                </a:solidFill>
                <a:latin typeface="Century Gothic" panose="020B0502020202020204" pitchFamily="34" charset="0"/>
              </a:rPr>
              <a:t>Approved by the National Conference of Chief Justices.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031" y="176464"/>
            <a:ext cx="5004594" cy="649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40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2A1A5-01BB-4AC2-AD39-53CECEA82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Amasis MT Pro Medium" panose="02040604050005020304" pitchFamily="18" charset="0"/>
              </a:rPr>
              <a:t>Standards for Client Protection Funds</a:t>
            </a:r>
          </a:p>
        </p:txBody>
      </p:sp>
      <p:pic>
        <p:nvPicPr>
          <p:cNvPr id="1026" name="Picture 2" descr="The Real Reason The US Abandoned The Gold Standard">
            <a:extLst>
              <a:ext uri="{FF2B5EF4-FFF2-40B4-BE49-F238E27FC236}">
                <a16:creationId xmlns:a16="http://schemas.microsoft.com/office/drawing/2014/main" id="{5A2F1FEF-FFB3-4C9F-B6BC-D076699C65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009" y="1888632"/>
            <a:ext cx="8421756" cy="474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he Ten Minute Gold Standard | Monetary Metals">
            <a:extLst>
              <a:ext uri="{FF2B5EF4-FFF2-40B4-BE49-F238E27FC236}">
                <a16:creationId xmlns:a16="http://schemas.microsoft.com/office/drawing/2014/main" id="{395F5172-B5E5-49F6-AD6C-2D8C93C5B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95" y="1690687"/>
            <a:ext cx="4227443" cy="42086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1003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514C5-A048-4A97-B278-9FA800A8B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>
                <a:solidFill>
                  <a:srgbClr val="00B050"/>
                </a:solidFill>
                <a:latin typeface="Amasis MT Pro Medium" panose="02040604050005020304" pitchFamily="18" charset="0"/>
              </a:rPr>
              <a:t>Fundamental Building Blocks</a:t>
            </a:r>
            <a:endParaRPr lang="en-US" sz="5400" dirty="0">
              <a:solidFill>
                <a:srgbClr val="00B050"/>
              </a:solidFill>
              <a:latin typeface="Amasis MT Pro Medium" panose="020406040500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FADA8-325B-4E17-90F8-AE11ACA5C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An organizational structure that secures the Fund’s independence</a:t>
            </a:r>
          </a:p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Steady, secure and adequate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  funding</a:t>
            </a:r>
          </a:p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Accessibility</a:t>
            </a:r>
          </a:p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Responsiveness to Need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43CF5F-7126-4E70-A75F-FB7640516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470" y="2321077"/>
            <a:ext cx="4549813" cy="454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96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9AD5E-9ECF-4725-9A8D-7655B38A0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Membership</a:t>
            </a:r>
          </a:p>
        </p:txBody>
      </p:sp>
      <p:pic>
        <p:nvPicPr>
          <p:cNvPr id="4" name="Content Placeholder 3" descr="Is Canada Bigger Than the United States? - WorldAtlas">
            <a:extLst>
              <a:ext uri="{FF2B5EF4-FFF2-40B4-BE49-F238E27FC236}">
                <a16:creationId xmlns:a16="http://schemas.microsoft.com/office/drawing/2014/main" id="{D259EABE-2C3F-4F66-8F50-86393D6230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2" t="4" r="14229" b="-7207"/>
          <a:stretch/>
        </p:blipFill>
        <p:spPr bwMode="auto">
          <a:xfrm>
            <a:off x="2054087" y="1521332"/>
            <a:ext cx="6972847" cy="53366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59249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1AD39-51DC-492A-B4AE-98269688A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75590"/>
            <a:ext cx="10505661" cy="6404503"/>
          </a:xfrm>
        </p:spPr>
        <p:txBody>
          <a:bodyPr>
            <a:normAutofit fontScale="90000"/>
          </a:bodyPr>
          <a:lstStyle/>
          <a:p>
            <a:br>
              <a:rPr lang="en-US" sz="8000">
                <a:solidFill>
                  <a:srgbClr val="C00000"/>
                </a:solidFill>
                <a:effectLst/>
                <a:latin typeface="Congenial Black" panose="02000503040000020004" pitchFamily="2" charset="0"/>
                <a:ea typeface="HYGothic-Medium"/>
                <a:cs typeface="Times New Roman" panose="02020603050405020304" pitchFamily="18" charset="0"/>
              </a:rPr>
            </a:br>
            <a:r>
              <a:rPr lang="en-US" sz="8000">
                <a:solidFill>
                  <a:srgbClr val="FFC000"/>
                </a:solidFill>
                <a:effectLst/>
                <a:latin typeface="Congenial Black" panose="02000503040000020004" pitchFamily="2" charset="0"/>
                <a:ea typeface="HYGothic-Medium"/>
                <a:cs typeface="Times New Roman" panose="02020603050405020304" pitchFamily="18" charset="0"/>
              </a:rPr>
              <a:t>        </a:t>
            </a:r>
            <a:r>
              <a:rPr lang="en-US" sz="9800">
                <a:solidFill>
                  <a:srgbClr val="FFC000"/>
                </a:solidFill>
                <a:effectLst/>
                <a:latin typeface="Castellar" panose="020A0402060406010301" pitchFamily="18" charset="0"/>
                <a:ea typeface="HYGothic-Medium"/>
                <a:cs typeface="Times New Roman" panose="02020603050405020304" pitchFamily="18" charset="0"/>
              </a:rPr>
              <a:t>Iowa</a:t>
            </a:r>
            <a:br>
              <a:rPr lang="en-US" sz="9800">
                <a:solidFill>
                  <a:srgbClr val="FFC000"/>
                </a:solidFill>
                <a:effectLst/>
                <a:latin typeface="Castellar" panose="020A0402060406010301" pitchFamily="18" charset="0"/>
                <a:ea typeface="HYGothic-Medium"/>
                <a:cs typeface="Times New Roman" panose="02020603050405020304" pitchFamily="18" charset="0"/>
              </a:rPr>
            </a:br>
            <a:r>
              <a:rPr lang="en-US" sz="9800">
                <a:solidFill>
                  <a:srgbClr val="FFC000"/>
                </a:solidFill>
                <a:effectLst/>
                <a:latin typeface="Castellar" panose="020A0402060406010301" pitchFamily="18" charset="0"/>
                <a:ea typeface="HYGothic-Medium"/>
                <a:cs typeface="Times New Roman" panose="02020603050405020304" pitchFamily="18" charset="0"/>
              </a:rPr>
              <a:t>    2023</a:t>
            </a:r>
            <a:br>
              <a:rPr lang="en-US" sz="8000">
                <a:solidFill>
                  <a:srgbClr val="C00000"/>
                </a:solidFill>
                <a:effectLst/>
                <a:latin typeface="Congenial Black" panose="02000503040000020004" pitchFamily="2" charset="0"/>
                <a:ea typeface="HYGothic-Medium"/>
                <a:cs typeface="Times New Roman" panose="02020603050405020304" pitchFamily="18" charset="0"/>
              </a:rPr>
            </a:br>
            <a:br>
              <a:rPr lang="en-US" sz="8000">
                <a:solidFill>
                  <a:srgbClr val="C00000"/>
                </a:solidFill>
                <a:effectLst/>
                <a:latin typeface="Congenial Black" panose="02000503040000020004" pitchFamily="2" charset="0"/>
                <a:ea typeface="HYGothic-Medium"/>
                <a:cs typeface="Times New Roman" panose="02020603050405020304" pitchFamily="18" charset="0"/>
              </a:rPr>
            </a:br>
            <a:r>
              <a:rPr lang="en-US" sz="8000">
                <a:solidFill>
                  <a:srgbClr val="C00000"/>
                </a:solidFill>
                <a:effectLst/>
                <a:latin typeface="Congenial Black" panose="02000503040000020004" pitchFamily="2" charset="0"/>
                <a:ea typeface="HYGothic-Medium"/>
                <a:cs typeface="Times New Roman" panose="02020603050405020304" pitchFamily="18" charset="0"/>
              </a:rPr>
              <a:t>NCPO Workshop Assistance Program</a:t>
            </a:r>
            <a:br>
              <a:rPr lang="en-US" sz="1800">
                <a:effectLst/>
                <a:latin typeface="Century Gothic" panose="020B0502020202020204" pitchFamily="34" charset="0"/>
                <a:ea typeface="HYGothic-Medium"/>
                <a:cs typeface="Tahoma" panose="020B0604030504040204" pitchFamily="34" charset="0"/>
              </a:rPr>
            </a:br>
            <a:endParaRPr lang="en-US" dirty="0"/>
          </a:p>
        </p:txBody>
      </p:sp>
      <p:pic>
        <p:nvPicPr>
          <p:cNvPr id="4" name="Content Placeholder 3" descr="How to Tell If Your Airline Is Safe | Condé Nast Traveler">
            <a:extLst>
              <a:ext uri="{FF2B5EF4-FFF2-40B4-BE49-F238E27FC236}">
                <a16:creationId xmlns:a16="http://schemas.microsoft.com/office/drawing/2014/main" id="{233C0041-E7E8-4645-B527-187BB55DC1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1" t="3209" r="17814" b="6250"/>
          <a:stretch/>
        </p:blipFill>
        <p:spPr bwMode="auto">
          <a:xfrm>
            <a:off x="6096000" y="0"/>
            <a:ext cx="5880846" cy="45149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8290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5731D-DCD9-412D-AD7D-88DFA319F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73" y="782220"/>
            <a:ext cx="10515600" cy="1325563"/>
          </a:xfrm>
        </p:spPr>
        <p:txBody>
          <a:bodyPr>
            <a:noAutofit/>
          </a:bodyPr>
          <a:lstStyle/>
          <a:p>
            <a:r>
              <a:rPr lang="en-US" sz="9600" dirty="0">
                <a:solidFill>
                  <a:schemeClr val="accent2"/>
                </a:solidFill>
                <a:latin typeface="Baguet Script" panose="00000500000000000000" pitchFamily="2" charset="0"/>
              </a:rPr>
              <a:t>Speakers’ Bureau</a:t>
            </a:r>
          </a:p>
        </p:txBody>
      </p:sp>
      <p:pic>
        <p:nvPicPr>
          <p:cNvPr id="1026" name="Picture 2" descr="Toastmasters Public Speaking Club | American Cultural Center">
            <a:extLst>
              <a:ext uri="{FF2B5EF4-FFF2-40B4-BE49-F238E27FC236}">
                <a16:creationId xmlns:a16="http://schemas.microsoft.com/office/drawing/2014/main" id="{F97A9BE6-F17F-429A-958D-8D7ACE9B02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610" y="2590800"/>
            <a:ext cx="6547237" cy="366645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2152" y="2107783"/>
            <a:ext cx="501328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br>
              <a:rPr lang="en-US" b="1" dirty="0">
                <a:solidFill>
                  <a:srgbClr val="0F0F0F"/>
                </a:solidFill>
                <a:latin typeface="brandon-grot-w01-light"/>
              </a:rPr>
            </a:b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Agency FB" panose="020B0503020202020204" pitchFamily="34" charset="0"/>
              </a:rPr>
              <a:t>Need someone to talk about:</a:t>
            </a:r>
          </a:p>
          <a:p>
            <a:pPr fontAlgn="base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</a:rPr>
              <a:t>What is a client protection fund    and what does it do?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</a:rPr>
              <a:t>Payee Notification?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</a:rPr>
              <a:t>Overdraft Notification?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</a:rPr>
              <a:t>The benefits of community education about your Fund?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</a:rPr>
              <a:t>What constitutes a high-     performing client protection fund?</a:t>
            </a:r>
            <a:endParaRPr lang="en-US" sz="2400" b="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50" y="0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593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38C3E-048E-4E12-8B41-E332F17EA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Gill Sans Ultra Bold" panose="020B0A02020104020203" pitchFamily="34" charset="0"/>
              </a:rPr>
              <a:t>Education</a:t>
            </a:r>
          </a:p>
        </p:txBody>
      </p:sp>
      <p:pic>
        <p:nvPicPr>
          <p:cNvPr id="6146" name="Picture 2" descr="Stop the Presses: University of Chicago Discovers Regulation Works –  Institute for Local Self-Reliance">
            <a:extLst>
              <a:ext uri="{FF2B5EF4-FFF2-40B4-BE49-F238E27FC236}">
                <a16:creationId xmlns:a16="http://schemas.microsoft.com/office/drawing/2014/main" id="{FDCF6E3C-D56E-4351-8CFF-56A6C60AB8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30" y="1566413"/>
            <a:ext cx="6210340" cy="543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479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</TotalTime>
  <Words>201</Words>
  <Application>Microsoft Office PowerPoint</Application>
  <PresentationFormat>Widescreen</PresentationFormat>
  <Paragraphs>36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Agency FB</vt:lpstr>
      <vt:lpstr>Aharoni</vt:lpstr>
      <vt:lpstr>Amasis MT Pro Medium</vt:lpstr>
      <vt:lpstr>Arial</vt:lpstr>
      <vt:lpstr>Baguet Script</vt:lpstr>
      <vt:lpstr>Bradley Hand ITC</vt:lpstr>
      <vt:lpstr>brandon-grot-w01-light</vt:lpstr>
      <vt:lpstr>Broadway</vt:lpstr>
      <vt:lpstr>Calibri</vt:lpstr>
      <vt:lpstr>Calibri Light</vt:lpstr>
      <vt:lpstr>Castellar</vt:lpstr>
      <vt:lpstr>Century Gothic</vt:lpstr>
      <vt:lpstr>Congenial Black</vt:lpstr>
      <vt:lpstr>Gill Sans Ultra Bold</vt:lpstr>
      <vt:lpstr>Jumble</vt:lpstr>
      <vt:lpstr>Office Theme</vt:lpstr>
      <vt:lpstr>National Client Protection Organization Outreach Programs &amp; Initiatives</vt:lpstr>
      <vt:lpstr>  2023</vt:lpstr>
      <vt:lpstr>NCPO Standards For Evaluating Client Protection Funds (2006)  Approved by the National Conference of Chief Justices.</vt:lpstr>
      <vt:lpstr>Standards for Client Protection Funds</vt:lpstr>
      <vt:lpstr>Fundamental Building Blocks</vt:lpstr>
      <vt:lpstr>Membership</vt:lpstr>
      <vt:lpstr>         Iowa     2023  NCPO Workshop Assistance Program </vt:lpstr>
      <vt:lpstr>Speakers’ Bureau</vt:lpstr>
      <vt:lpstr>Education</vt:lpstr>
      <vt:lpstr>Annual  Reports</vt:lpstr>
      <vt:lpstr>Annual Survey</vt:lpstr>
      <vt:lpstr>Grant Program</vt:lpstr>
      <vt:lpstr>       NEW JERSEY LAWYERS’ FUND FOR CLIENT PROTECTION BROCHURE  </vt:lpstr>
      <vt:lpstr>PowerPoint Presentation</vt:lpstr>
      <vt:lpstr>Webpage Development</vt:lpstr>
      <vt:lpstr>NCPO Grant to the Maine Fund</vt:lpstr>
      <vt:lpstr>Press Release</vt:lpstr>
      <vt:lpstr>The Client Protection Webb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JERSEY LAWYERS’ FUND FOR CLIENT PROTECTION BROCHURE</dc:title>
  <dc:creator>Chelsea Heller</dc:creator>
  <cp:lastModifiedBy>Michael Mccormick</cp:lastModifiedBy>
  <cp:revision>9</cp:revision>
  <dcterms:created xsi:type="dcterms:W3CDTF">2022-09-12T13:51:16Z</dcterms:created>
  <dcterms:modified xsi:type="dcterms:W3CDTF">2022-09-16T13:25:19Z</dcterms:modified>
</cp:coreProperties>
</file>