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233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0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15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4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4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01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255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19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34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17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0531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6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3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FD68E-A3B0-4625-8FCD-EB3D6E865EFD}" type="datetimeFigureOut">
              <a:rPr lang="en-US" smtClean="0"/>
              <a:t>4/13/2022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B7C7C-A074-4BB2-AEB2-23557EC814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07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4" name="Straight Arrow Connector 183">
            <a:extLst>
              <a:ext uri="{FF2B5EF4-FFF2-40B4-BE49-F238E27FC236}">
                <a16:creationId xmlns:a16="http://schemas.microsoft.com/office/drawing/2014/main" id="{2C208140-3596-4E66-B2F8-9C15FCEA41A9}"/>
              </a:ext>
            </a:extLst>
          </p:cNvPr>
          <p:cNvCxnSpPr>
            <a:cxnSpLocks/>
          </p:cNvCxnSpPr>
          <p:nvPr/>
        </p:nvCxnSpPr>
        <p:spPr>
          <a:xfrm>
            <a:off x="6279020" y="5968008"/>
            <a:ext cx="687124" cy="133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E01108D3-F9B0-49D9-BC33-E246704AC0AC}"/>
              </a:ext>
            </a:extLst>
          </p:cNvPr>
          <p:cNvCxnSpPr>
            <a:cxnSpLocks/>
          </p:cNvCxnSpPr>
          <p:nvPr/>
        </p:nvCxnSpPr>
        <p:spPr>
          <a:xfrm flipV="1">
            <a:off x="6314306" y="5774554"/>
            <a:ext cx="813482" cy="170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Arrow Connector 184">
            <a:extLst>
              <a:ext uri="{FF2B5EF4-FFF2-40B4-BE49-F238E27FC236}">
                <a16:creationId xmlns:a16="http://schemas.microsoft.com/office/drawing/2014/main" id="{89F0FCD2-A9DC-4D84-8BA0-70B49CC34009}"/>
              </a:ext>
            </a:extLst>
          </p:cNvPr>
          <p:cNvCxnSpPr>
            <a:cxnSpLocks/>
          </p:cNvCxnSpPr>
          <p:nvPr/>
        </p:nvCxnSpPr>
        <p:spPr>
          <a:xfrm flipV="1">
            <a:off x="6217019" y="5439120"/>
            <a:ext cx="673651" cy="3851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E6160802-8C7D-4192-AB09-712ED2C0604D}"/>
              </a:ext>
            </a:extLst>
          </p:cNvPr>
          <p:cNvCxnSpPr>
            <a:cxnSpLocks/>
          </p:cNvCxnSpPr>
          <p:nvPr/>
        </p:nvCxnSpPr>
        <p:spPr>
          <a:xfrm>
            <a:off x="6161906" y="5124912"/>
            <a:ext cx="687124" cy="1330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91C6D5B4-56A4-4B4A-AE04-AC98640ABDE0}"/>
              </a:ext>
            </a:extLst>
          </p:cNvPr>
          <p:cNvCxnSpPr>
            <a:cxnSpLocks/>
          </p:cNvCxnSpPr>
          <p:nvPr/>
        </p:nvCxnSpPr>
        <p:spPr>
          <a:xfrm flipV="1">
            <a:off x="6126835" y="4492742"/>
            <a:ext cx="991494" cy="3769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D09DB40-3EE6-4727-B698-A97C5CBBE8DE}"/>
              </a:ext>
            </a:extLst>
          </p:cNvPr>
          <p:cNvCxnSpPr>
            <a:cxnSpLocks/>
          </p:cNvCxnSpPr>
          <p:nvPr/>
        </p:nvCxnSpPr>
        <p:spPr>
          <a:xfrm flipV="1">
            <a:off x="2088096" y="1791494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36229D8-B69D-4327-AEBE-DCD768F19CB2}"/>
              </a:ext>
            </a:extLst>
          </p:cNvPr>
          <p:cNvCxnSpPr>
            <a:cxnSpLocks/>
          </p:cNvCxnSpPr>
          <p:nvPr/>
        </p:nvCxnSpPr>
        <p:spPr>
          <a:xfrm flipV="1">
            <a:off x="4341307" y="1791494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DCE8C1B-D7BF-4C59-A293-4B7F92A1FB54}"/>
              </a:ext>
            </a:extLst>
          </p:cNvPr>
          <p:cNvSpPr/>
          <p:nvPr/>
        </p:nvSpPr>
        <p:spPr>
          <a:xfrm>
            <a:off x="733800" y="1557747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CAA2FE-3DE2-41B7-9A8C-07DAD1F58CCB}"/>
              </a:ext>
            </a:extLst>
          </p:cNvPr>
          <p:cNvSpPr txBox="1"/>
          <p:nvPr/>
        </p:nvSpPr>
        <p:spPr>
          <a:xfrm>
            <a:off x="1733002" y="400871"/>
            <a:ext cx="5538652" cy="40011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MONEY MANAGEMENT MAP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3E32127-8027-4D5C-A24C-D0CCB3C0F901}"/>
              </a:ext>
            </a:extLst>
          </p:cNvPr>
          <p:cNvSpPr txBox="1"/>
          <p:nvPr/>
        </p:nvSpPr>
        <p:spPr>
          <a:xfrm>
            <a:off x="668516" y="998159"/>
            <a:ext cx="1896183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Receive unearned fee: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175CF79-22DE-42EF-8A21-D645AEE7C2A1}"/>
              </a:ext>
            </a:extLst>
          </p:cNvPr>
          <p:cNvSpPr txBox="1"/>
          <p:nvPr/>
        </p:nvSpPr>
        <p:spPr>
          <a:xfrm>
            <a:off x="100148" y="899160"/>
            <a:ext cx="461665" cy="50596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/>
              <a:t>To avoid ethical pitfalls, see the SCR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E4A79C3-91D5-45DA-97A4-6BBFDDA045EE}"/>
              </a:ext>
            </a:extLst>
          </p:cNvPr>
          <p:cNvSpPr/>
          <p:nvPr/>
        </p:nvSpPr>
        <p:spPr>
          <a:xfrm>
            <a:off x="2952184" y="1557747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563ABB-628A-4B9C-B8CD-2F04F7F71DDE}"/>
              </a:ext>
            </a:extLst>
          </p:cNvPr>
          <p:cNvSpPr txBox="1"/>
          <p:nvPr/>
        </p:nvSpPr>
        <p:spPr>
          <a:xfrm>
            <a:off x="3030568" y="974540"/>
            <a:ext cx="1419510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For this purpose: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8EBEE2D-5DFA-4B40-B0AE-B9157EC51F4C}"/>
              </a:ext>
            </a:extLst>
          </p:cNvPr>
          <p:cNvSpPr/>
          <p:nvPr/>
        </p:nvSpPr>
        <p:spPr>
          <a:xfrm>
            <a:off x="6923295" y="1489161"/>
            <a:ext cx="1419498" cy="603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4A6E8C4-EA3F-47B2-85FF-37A2B6EE1265}"/>
              </a:ext>
            </a:extLst>
          </p:cNvPr>
          <p:cNvSpPr txBox="1"/>
          <p:nvPr/>
        </p:nvSpPr>
        <p:spPr>
          <a:xfrm rot="10800000">
            <a:off x="8499460" y="920063"/>
            <a:ext cx="461665" cy="501787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dirty="0"/>
              <a:t>To avoid ethical pitfalls, see the SCR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04433C99-32C1-474E-8B36-9EB219923F92}"/>
              </a:ext>
            </a:extLst>
          </p:cNvPr>
          <p:cNvSpPr txBox="1"/>
          <p:nvPr/>
        </p:nvSpPr>
        <p:spPr>
          <a:xfrm>
            <a:off x="5116690" y="985228"/>
            <a:ext cx="1432304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Place funds in: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CF45271C-3BA0-4AAE-A72B-E4004267E6B9}"/>
              </a:ext>
            </a:extLst>
          </p:cNvPr>
          <p:cNvSpPr txBox="1"/>
          <p:nvPr/>
        </p:nvSpPr>
        <p:spPr>
          <a:xfrm>
            <a:off x="6849527" y="985227"/>
            <a:ext cx="1432304" cy="30777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Disbursement: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5BA4DC71-8692-465C-9F76-FD43F6B8E1FE}"/>
              </a:ext>
            </a:extLst>
          </p:cNvPr>
          <p:cNvCxnSpPr>
            <a:cxnSpLocks/>
          </p:cNvCxnSpPr>
          <p:nvPr/>
        </p:nvCxnSpPr>
        <p:spPr>
          <a:xfrm flipV="1">
            <a:off x="2092452" y="2597030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43048FA-440C-4B06-8C38-AF9FD2182BFD}"/>
              </a:ext>
            </a:extLst>
          </p:cNvPr>
          <p:cNvCxnSpPr>
            <a:cxnSpLocks/>
          </p:cNvCxnSpPr>
          <p:nvPr/>
        </p:nvCxnSpPr>
        <p:spPr>
          <a:xfrm flipV="1">
            <a:off x="4345663" y="2597030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>
            <a:extLst>
              <a:ext uri="{FF2B5EF4-FFF2-40B4-BE49-F238E27FC236}">
                <a16:creationId xmlns:a16="http://schemas.microsoft.com/office/drawing/2014/main" id="{85F2C9AC-2C82-423F-9658-171A6A9EC995}"/>
              </a:ext>
            </a:extLst>
          </p:cNvPr>
          <p:cNvSpPr/>
          <p:nvPr/>
        </p:nvSpPr>
        <p:spPr>
          <a:xfrm>
            <a:off x="738156" y="2363283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9985F268-89FD-4CBB-B911-229E743F7C29}"/>
              </a:ext>
            </a:extLst>
          </p:cNvPr>
          <p:cNvSpPr/>
          <p:nvPr/>
        </p:nvSpPr>
        <p:spPr>
          <a:xfrm>
            <a:off x="2956540" y="2363283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14480C61-8387-4703-9FBC-FD9256C539C3}"/>
              </a:ext>
            </a:extLst>
          </p:cNvPr>
          <p:cNvSpPr/>
          <p:nvPr/>
        </p:nvSpPr>
        <p:spPr>
          <a:xfrm>
            <a:off x="6941381" y="2286780"/>
            <a:ext cx="1419498" cy="603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9E1C875C-1C3C-4A12-929C-AA9D33D58196}"/>
              </a:ext>
            </a:extLst>
          </p:cNvPr>
          <p:cNvCxnSpPr>
            <a:cxnSpLocks/>
          </p:cNvCxnSpPr>
          <p:nvPr/>
        </p:nvCxnSpPr>
        <p:spPr>
          <a:xfrm flipV="1">
            <a:off x="2096802" y="3376448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4C1186C6-23B5-434F-B5F2-D0748C2299A1}"/>
              </a:ext>
            </a:extLst>
          </p:cNvPr>
          <p:cNvCxnSpPr>
            <a:cxnSpLocks/>
          </p:cNvCxnSpPr>
          <p:nvPr/>
        </p:nvCxnSpPr>
        <p:spPr>
          <a:xfrm flipV="1">
            <a:off x="4350013" y="3376448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D37ED532-CED3-4D08-87F5-0A304764CC32}"/>
              </a:ext>
            </a:extLst>
          </p:cNvPr>
          <p:cNvSpPr/>
          <p:nvPr/>
        </p:nvSpPr>
        <p:spPr>
          <a:xfrm>
            <a:off x="742506" y="3142701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D907E96-CA43-400A-BDB6-E70D3E7A86D3}"/>
              </a:ext>
            </a:extLst>
          </p:cNvPr>
          <p:cNvSpPr/>
          <p:nvPr/>
        </p:nvSpPr>
        <p:spPr>
          <a:xfrm>
            <a:off x="2960890" y="3142701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99BD959E-19C0-496A-A611-1E617309A1CF}"/>
              </a:ext>
            </a:extLst>
          </p:cNvPr>
          <p:cNvSpPr/>
          <p:nvPr/>
        </p:nvSpPr>
        <p:spPr>
          <a:xfrm>
            <a:off x="6932001" y="3074115"/>
            <a:ext cx="1419498" cy="603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5AA76BBC-AF24-4CAC-BD90-D87D9D4EE35D}"/>
              </a:ext>
            </a:extLst>
          </p:cNvPr>
          <p:cNvCxnSpPr>
            <a:cxnSpLocks/>
          </p:cNvCxnSpPr>
          <p:nvPr/>
        </p:nvCxnSpPr>
        <p:spPr>
          <a:xfrm flipV="1">
            <a:off x="2096805" y="4177641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A188967-24A8-46DA-A217-546599863657}"/>
              </a:ext>
            </a:extLst>
          </p:cNvPr>
          <p:cNvCxnSpPr>
            <a:cxnSpLocks/>
          </p:cNvCxnSpPr>
          <p:nvPr/>
        </p:nvCxnSpPr>
        <p:spPr>
          <a:xfrm flipV="1">
            <a:off x="4350016" y="4177641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1FDCA015-A246-4D55-9819-1646C15B4D93}"/>
              </a:ext>
            </a:extLst>
          </p:cNvPr>
          <p:cNvSpPr/>
          <p:nvPr/>
        </p:nvSpPr>
        <p:spPr>
          <a:xfrm>
            <a:off x="742509" y="3943894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3D626B58-2DAB-40AC-B862-585AA56E2111}"/>
              </a:ext>
            </a:extLst>
          </p:cNvPr>
          <p:cNvSpPr/>
          <p:nvPr/>
        </p:nvSpPr>
        <p:spPr>
          <a:xfrm>
            <a:off x="2960893" y="3943894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0F889184-77B4-44CB-B682-D53F56DBF0F2}"/>
              </a:ext>
            </a:extLst>
          </p:cNvPr>
          <p:cNvCxnSpPr>
            <a:cxnSpLocks/>
          </p:cNvCxnSpPr>
          <p:nvPr/>
        </p:nvCxnSpPr>
        <p:spPr>
          <a:xfrm flipV="1">
            <a:off x="6033166" y="4899750"/>
            <a:ext cx="890129" cy="1149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215C618-40EE-40D8-B64A-1C31C7B10875}"/>
              </a:ext>
            </a:extLst>
          </p:cNvPr>
          <p:cNvCxnSpPr>
            <a:cxnSpLocks/>
          </p:cNvCxnSpPr>
          <p:nvPr/>
        </p:nvCxnSpPr>
        <p:spPr>
          <a:xfrm flipV="1">
            <a:off x="2088095" y="5004964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D8F0F1F8-BB62-42B1-AA21-023B8CF8EB14}"/>
              </a:ext>
            </a:extLst>
          </p:cNvPr>
          <p:cNvCxnSpPr>
            <a:cxnSpLocks/>
          </p:cNvCxnSpPr>
          <p:nvPr/>
        </p:nvCxnSpPr>
        <p:spPr>
          <a:xfrm flipV="1">
            <a:off x="4341306" y="5004964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C8E4BB68-8BA6-4EBC-B8D9-5B91767FF3C2}"/>
              </a:ext>
            </a:extLst>
          </p:cNvPr>
          <p:cNvSpPr/>
          <p:nvPr/>
        </p:nvSpPr>
        <p:spPr>
          <a:xfrm>
            <a:off x="733799" y="4771217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5AC3F54-109A-4EA1-A0A6-D57A4128C423}"/>
              </a:ext>
            </a:extLst>
          </p:cNvPr>
          <p:cNvSpPr/>
          <p:nvPr/>
        </p:nvSpPr>
        <p:spPr>
          <a:xfrm>
            <a:off x="2952183" y="4771217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DC6B5958-A478-479C-A73A-C49F75E28688}"/>
              </a:ext>
            </a:extLst>
          </p:cNvPr>
          <p:cNvSpPr/>
          <p:nvPr/>
        </p:nvSpPr>
        <p:spPr>
          <a:xfrm>
            <a:off x="5135748" y="4707764"/>
            <a:ext cx="1341120" cy="6031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165DA38E-E444-462C-8D94-7134B04D7AB7}"/>
              </a:ext>
            </a:extLst>
          </p:cNvPr>
          <p:cNvCxnSpPr>
            <a:cxnSpLocks/>
          </p:cNvCxnSpPr>
          <p:nvPr/>
        </p:nvCxnSpPr>
        <p:spPr>
          <a:xfrm flipV="1">
            <a:off x="2101151" y="5845337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9C630A34-233B-483A-8A89-B5E67D186518}"/>
              </a:ext>
            </a:extLst>
          </p:cNvPr>
          <p:cNvCxnSpPr>
            <a:cxnSpLocks/>
          </p:cNvCxnSpPr>
          <p:nvPr/>
        </p:nvCxnSpPr>
        <p:spPr>
          <a:xfrm flipV="1">
            <a:off x="4354362" y="5845337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>
            <a:extLst>
              <a:ext uri="{FF2B5EF4-FFF2-40B4-BE49-F238E27FC236}">
                <a16:creationId xmlns:a16="http://schemas.microsoft.com/office/drawing/2014/main" id="{85623E71-5BE5-4358-9E13-FD62A65ECA51}"/>
              </a:ext>
            </a:extLst>
          </p:cNvPr>
          <p:cNvSpPr/>
          <p:nvPr/>
        </p:nvSpPr>
        <p:spPr>
          <a:xfrm>
            <a:off x="746855" y="5611590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EDC1A83-6F92-4927-ABAB-7EC48B0BFD70}"/>
              </a:ext>
            </a:extLst>
          </p:cNvPr>
          <p:cNvSpPr/>
          <p:nvPr/>
        </p:nvSpPr>
        <p:spPr>
          <a:xfrm>
            <a:off x="2965239" y="5611590"/>
            <a:ext cx="1693926" cy="47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5B8B7B28-C2A9-42A5-BCC2-8CDAED80F267}"/>
              </a:ext>
            </a:extLst>
          </p:cNvPr>
          <p:cNvSpPr/>
          <p:nvPr/>
        </p:nvSpPr>
        <p:spPr>
          <a:xfrm>
            <a:off x="5148804" y="5548137"/>
            <a:ext cx="1341120" cy="6031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E0B1FE5C-B9B5-4316-9197-2F287E72F884}"/>
              </a:ext>
            </a:extLst>
          </p:cNvPr>
          <p:cNvCxnSpPr>
            <a:cxnSpLocks/>
          </p:cNvCxnSpPr>
          <p:nvPr/>
        </p:nvCxnSpPr>
        <p:spPr>
          <a:xfrm flipV="1">
            <a:off x="6071645" y="1785364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>
            <a:extLst>
              <a:ext uri="{FF2B5EF4-FFF2-40B4-BE49-F238E27FC236}">
                <a16:creationId xmlns:a16="http://schemas.microsoft.com/office/drawing/2014/main" id="{BD706E32-A776-4689-9020-7C58169ED037}"/>
              </a:ext>
            </a:extLst>
          </p:cNvPr>
          <p:cNvSpPr/>
          <p:nvPr/>
        </p:nvSpPr>
        <p:spPr>
          <a:xfrm>
            <a:off x="5174227" y="1481244"/>
            <a:ext cx="1341120" cy="6031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76125DA0-953A-42A1-9E86-707A5F7C27E0}"/>
              </a:ext>
            </a:extLst>
          </p:cNvPr>
          <p:cNvCxnSpPr>
            <a:cxnSpLocks/>
          </p:cNvCxnSpPr>
          <p:nvPr/>
        </p:nvCxnSpPr>
        <p:spPr>
          <a:xfrm flipV="1">
            <a:off x="6076001" y="2590900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Oval 88">
            <a:extLst>
              <a:ext uri="{FF2B5EF4-FFF2-40B4-BE49-F238E27FC236}">
                <a16:creationId xmlns:a16="http://schemas.microsoft.com/office/drawing/2014/main" id="{FEC84EAA-0C0C-42F2-9E45-9CB24241E7F0}"/>
              </a:ext>
            </a:extLst>
          </p:cNvPr>
          <p:cNvSpPr/>
          <p:nvPr/>
        </p:nvSpPr>
        <p:spPr>
          <a:xfrm>
            <a:off x="5178583" y="2286780"/>
            <a:ext cx="1341120" cy="6031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CA3B5ADD-A15C-4F7E-A1A4-47C0DC7D82B4}"/>
              </a:ext>
            </a:extLst>
          </p:cNvPr>
          <p:cNvSpPr txBox="1"/>
          <p:nvPr/>
        </p:nvSpPr>
        <p:spPr>
          <a:xfrm>
            <a:off x="733799" y="1553912"/>
            <a:ext cx="169026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Advanced Costs </a:t>
            </a:r>
            <a:br>
              <a:rPr lang="en-US" sz="1200" dirty="0"/>
            </a:br>
            <a:r>
              <a:rPr lang="en-US" sz="1200" dirty="0"/>
              <a:t>or Retainer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6A3E821A-7F4E-4A10-B88B-C4FD49288623}"/>
              </a:ext>
            </a:extLst>
          </p:cNvPr>
          <p:cNvSpPr txBox="1"/>
          <p:nvPr/>
        </p:nvSpPr>
        <p:spPr>
          <a:xfrm>
            <a:off x="771473" y="2469938"/>
            <a:ext cx="1690267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Fixed or Flat Fee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A2A974C-3CE2-4251-8319-D9288E8B841C}"/>
              </a:ext>
            </a:extLst>
          </p:cNvPr>
          <p:cNvSpPr txBox="1"/>
          <p:nvPr/>
        </p:nvSpPr>
        <p:spPr>
          <a:xfrm>
            <a:off x="718669" y="3929787"/>
            <a:ext cx="16902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Earned Fee; </a:t>
            </a:r>
            <a:br>
              <a:rPr lang="en-US" sz="1200" dirty="0"/>
            </a:br>
            <a:r>
              <a:rPr lang="en-US" sz="1200" dirty="0"/>
              <a:t>1.5(a) Advance Fee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9F90EE5-4CC0-4B4E-ABB6-DEC5245F4E33}"/>
              </a:ext>
            </a:extLst>
          </p:cNvPr>
          <p:cNvSpPr txBox="1"/>
          <p:nvPr/>
        </p:nvSpPr>
        <p:spPr>
          <a:xfrm>
            <a:off x="726739" y="4865715"/>
            <a:ext cx="1690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Disputed Funds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2FCA42EA-510C-4F81-A343-3F936D7E9055}"/>
              </a:ext>
            </a:extLst>
          </p:cNvPr>
          <p:cNvSpPr txBox="1"/>
          <p:nvPr/>
        </p:nvSpPr>
        <p:spPr>
          <a:xfrm>
            <a:off x="742506" y="5703405"/>
            <a:ext cx="1690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Settlement Funds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74CA290B-ED2A-4974-AF84-54A11A650143}"/>
              </a:ext>
            </a:extLst>
          </p:cNvPr>
          <p:cNvSpPr txBox="1"/>
          <p:nvPr/>
        </p:nvSpPr>
        <p:spPr>
          <a:xfrm>
            <a:off x="750514" y="3229282"/>
            <a:ext cx="16902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Mixed Fee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BAFF6D3C-3877-4D30-92DE-135C1C8C7CDF}"/>
              </a:ext>
            </a:extLst>
          </p:cNvPr>
          <p:cNvSpPr txBox="1"/>
          <p:nvPr/>
        </p:nvSpPr>
        <p:spPr>
          <a:xfrm>
            <a:off x="3013150" y="1654286"/>
            <a:ext cx="15336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Future Services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28771B0-7C27-4C91-891D-B8D02C65AE3C}"/>
              </a:ext>
            </a:extLst>
          </p:cNvPr>
          <p:cNvSpPr txBox="1"/>
          <p:nvPr/>
        </p:nvSpPr>
        <p:spPr>
          <a:xfrm>
            <a:off x="3040622" y="2452625"/>
            <a:ext cx="153365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Future Services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C9FB7622-4A70-47CD-8414-B4D04FC335ED}"/>
              </a:ext>
            </a:extLst>
          </p:cNvPr>
          <p:cNvSpPr txBox="1"/>
          <p:nvPr/>
        </p:nvSpPr>
        <p:spPr>
          <a:xfrm>
            <a:off x="3013150" y="3161211"/>
            <a:ext cx="1533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Earned Fee; Future Services; Costs 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4287800D-BFDA-4348-BC39-B1FF8695DFD9}"/>
              </a:ext>
            </a:extLst>
          </p:cNvPr>
          <p:cNvSpPr txBox="1"/>
          <p:nvPr/>
        </p:nvSpPr>
        <p:spPr>
          <a:xfrm>
            <a:off x="3000109" y="3954350"/>
            <a:ext cx="1676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Earned Fee or Advance fee w/Proper fee </a:t>
            </a:r>
            <a:r>
              <a:rPr lang="en-US" sz="1200" dirty="0" err="1"/>
              <a:t>Agmt</a:t>
            </a:r>
            <a:r>
              <a:rPr lang="en-US" sz="1200" dirty="0"/>
              <a:t>.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46ADC284-899D-4504-9109-188B25471EB5}"/>
              </a:ext>
            </a:extLst>
          </p:cNvPr>
          <p:cNvSpPr txBox="1"/>
          <p:nvPr/>
        </p:nvSpPr>
        <p:spPr>
          <a:xfrm>
            <a:off x="2984478" y="4790629"/>
            <a:ext cx="1683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Attorney’s Fees; Costs; Client Recovery; etc.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77C1EDF-8EC2-4DB2-8771-7F49EDB1DA5A}"/>
              </a:ext>
            </a:extLst>
          </p:cNvPr>
          <p:cNvSpPr txBox="1"/>
          <p:nvPr/>
        </p:nvSpPr>
        <p:spPr>
          <a:xfrm>
            <a:off x="2896285" y="5596376"/>
            <a:ext cx="1858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Combined Client Recovery, Attorney’s Fees, Costs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F89ACEF-C289-4490-B3E7-E2F68A25E4E3}"/>
              </a:ext>
            </a:extLst>
          </p:cNvPr>
          <p:cNvSpPr txBox="1"/>
          <p:nvPr/>
        </p:nvSpPr>
        <p:spPr>
          <a:xfrm>
            <a:off x="5285853" y="1641011"/>
            <a:ext cx="110969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Trust Account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69FD3846-009F-422E-BA28-CA87E267239D}"/>
              </a:ext>
            </a:extLst>
          </p:cNvPr>
          <p:cNvSpPr txBox="1"/>
          <p:nvPr/>
        </p:nvSpPr>
        <p:spPr>
          <a:xfrm>
            <a:off x="5294294" y="2447500"/>
            <a:ext cx="1109698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Trust Account</a:t>
            </a:r>
          </a:p>
        </p:txBody>
      </p:sp>
      <p:cxnSp>
        <p:nvCxnSpPr>
          <p:cNvPr id="149" name="Straight Arrow Connector 148">
            <a:extLst>
              <a:ext uri="{FF2B5EF4-FFF2-40B4-BE49-F238E27FC236}">
                <a16:creationId xmlns:a16="http://schemas.microsoft.com/office/drawing/2014/main" id="{229D85CC-B5C8-40EA-8ADF-0446BF7E1095}"/>
              </a:ext>
            </a:extLst>
          </p:cNvPr>
          <p:cNvCxnSpPr>
            <a:cxnSpLocks/>
          </p:cNvCxnSpPr>
          <p:nvPr/>
        </p:nvCxnSpPr>
        <p:spPr>
          <a:xfrm flipV="1">
            <a:off x="6093416" y="3365976"/>
            <a:ext cx="707351" cy="2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Oval 149">
            <a:extLst>
              <a:ext uri="{FF2B5EF4-FFF2-40B4-BE49-F238E27FC236}">
                <a16:creationId xmlns:a16="http://schemas.microsoft.com/office/drawing/2014/main" id="{FBBA6C10-34F7-4D2E-99CF-B86278BF6416}"/>
              </a:ext>
            </a:extLst>
          </p:cNvPr>
          <p:cNvSpPr/>
          <p:nvPr/>
        </p:nvSpPr>
        <p:spPr>
          <a:xfrm>
            <a:off x="5195998" y="3061856"/>
            <a:ext cx="1341120" cy="60316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416C8AAE-CDFE-4625-8716-BA23426625F6}"/>
              </a:ext>
            </a:extLst>
          </p:cNvPr>
          <p:cNvSpPr txBox="1"/>
          <p:nvPr/>
        </p:nvSpPr>
        <p:spPr>
          <a:xfrm>
            <a:off x="5307624" y="3221623"/>
            <a:ext cx="1109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Trust Account</a:t>
            </a: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BBCB6D98-1C37-4646-BA66-0E7D06AA8DBE}"/>
              </a:ext>
            </a:extLst>
          </p:cNvPr>
          <p:cNvSpPr/>
          <p:nvPr/>
        </p:nvSpPr>
        <p:spPr>
          <a:xfrm>
            <a:off x="5160886" y="3891714"/>
            <a:ext cx="1419498" cy="60316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1F397A2-5AE4-4BCF-9FEB-5A70D3112AF5}"/>
              </a:ext>
            </a:extLst>
          </p:cNvPr>
          <p:cNvSpPr txBox="1"/>
          <p:nvPr/>
        </p:nvSpPr>
        <p:spPr>
          <a:xfrm>
            <a:off x="5334295" y="3966983"/>
            <a:ext cx="1109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Operating Account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7B603566-9977-4066-8A27-F7008C217220}"/>
              </a:ext>
            </a:extLst>
          </p:cNvPr>
          <p:cNvSpPr txBox="1"/>
          <p:nvPr/>
        </p:nvSpPr>
        <p:spPr>
          <a:xfrm>
            <a:off x="5259165" y="4862625"/>
            <a:ext cx="1109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Trust Account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ACC3AA1B-ECEA-487B-BC4D-5928670C78BD}"/>
              </a:ext>
            </a:extLst>
          </p:cNvPr>
          <p:cNvSpPr txBox="1"/>
          <p:nvPr/>
        </p:nvSpPr>
        <p:spPr>
          <a:xfrm>
            <a:off x="5311862" y="5688708"/>
            <a:ext cx="11096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Trust Account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DD78C96D-9DA6-42E7-AE5E-B0AECB17A4DF}"/>
              </a:ext>
            </a:extLst>
          </p:cNvPr>
          <p:cNvSpPr txBox="1"/>
          <p:nvPr/>
        </p:nvSpPr>
        <p:spPr>
          <a:xfrm>
            <a:off x="7086901" y="1562318"/>
            <a:ext cx="110969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Operating Account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E9ED31A0-169F-450C-B8DF-CDF7E4C83DB5}"/>
              </a:ext>
            </a:extLst>
          </p:cNvPr>
          <p:cNvSpPr txBox="1"/>
          <p:nvPr/>
        </p:nvSpPr>
        <p:spPr>
          <a:xfrm>
            <a:off x="7115845" y="2376858"/>
            <a:ext cx="110969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200" dirty="0"/>
              <a:t>Operating Account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9BDA203-9437-475B-A689-F5DB4D4FA73A}"/>
              </a:ext>
            </a:extLst>
          </p:cNvPr>
          <p:cNvSpPr txBox="1"/>
          <p:nvPr/>
        </p:nvSpPr>
        <p:spPr>
          <a:xfrm>
            <a:off x="7070637" y="3151796"/>
            <a:ext cx="1109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Operating Account</a:t>
            </a:r>
          </a:p>
        </p:txBody>
      </p:sp>
      <p:sp>
        <p:nvSpPr>
          <p:cNvPr id="160" name="Rectangle: Rounded Corners 159">
            <a:extLst>
              <a:ext uri="{FF2B5EF4-FFF2-40B4-BE49-F238E27FC236}">
                <a16:creationId xmlns:a16="http://schemas.microsoft.com/office/drawing/2014/main" id="{33462BEF-26E5-40E6-B6DE-9C86AE1CEAAC}"/>
              </a:ext>
            </a:extLst>
          </p:cNvPr>
          <p:cNvSpPr/>
          <p:nvPr/>
        </p:nvSpPr>
        <p:spPr>
          <a:xfrm>
            <a:off x="7033930" y="4729946"/>
            <a:ext cx="1389718" cy="2787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C34E31D-2629-4C13-8DE1-3F467490705E}"/>
              </a:ext>
            </a:extLst>
          </p:cNvPr>
          <p:cNvSpPr txBox="1"/>
          <p:nvPr/>
        </p:nvSpPr>
        <p:spPr>
          <a:xfrm>
            <a:off x="7054220" y="4729946"/>
            <a:ext cx="13630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Operating Account</a:t>
            </a:r>
          </a:p>
        </p:txBody>
      </p:sp>
      <p:sp>
        <p:nvSpPr>
          <p:cNvPr id="162" name="Rectangle: Rounded Corners 161">
            <a:extLst>
              <a:ext uri="{FF2B5EF4-FFF2-40B4-BE49-F238E27FC236}">
                <a16:creationId xmlns:a16="http://schemas.microsoft.com/office/drawing/2014/main" id="{C4BBA332-D67A-4774-8B12-30A0101B61C1}"/>
              </a:ext>
            </a:extLst>
          </p:cNvPr>
          <p:cNvSpPr/>
          <p:nvPr/>
        </p:nvSpPr>
        <p:spPr>
          <a:xfrm>
            <a:off x="7030969" y="6060403"/>
            <a:ext cx="1389718" cy="27873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9685087E-FBB1-436A-9A4A-D9460CF9D029}"/>
              </a:ext>
            </a:extLst>
          </p:cNvPr>
          <p:cNvSpPr txBox="1"/>
          <p:nvPr/>
        </p:nvSpPr>
        <p:spPr>
          <a:xfrm>
            <a:off x="6979562" y="6087226"/>
            <a:ext cx="1444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Operating Account</a:t>
            </a:r>
          </a:p>
        </p:txBody>
      </p:sp>
      <p:sp>
        <p:nvSpPr>
          <p:cNvPr id="165" name="Diamond 164">
            <a:extLst>
              <a:ext uri="{FF2B5EF4-FFF2-40B4-BE49-F238E27FC236}">
                <a16:creationId xmlns:a16="http://schemas.microsoft.com/office/drawing/2014/main" id="{7F0EEEDF-A1F6-44EC-A616-9E480FABE2D1}"/>
              </a:ext>
            </a:extLst>
          </p:cNvPr>
          <p:cNvSpPr/>
          <p:nvPr/>
        </p:nvSpPr>
        <p:spPr>
          <a:xfrm>
            <a:off x="6957035" y="5112950"/>
            <a:ext cx="1505058" cy="361209"/>
          </a:xfrm>
          <a:prstGeom prst="diamond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6143F26E-E179-4DB7-9C4E-8B270962892E}"/>
              </a:ext>
            </a:extLst>
          </p:cNvPr>
          <p:cNvSpPr txBox="1"/>
          <p:nvPr/>
        </p:nvSpPr>
        <p:spPr>
          <a:xfrm>
            <a:off x="7139898" y="5162572"/>
            <a:ext cx="11393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Client</a:t>
            </a:r>
          </a:p>
        </p:txBody>
      </p:sp>
      <p:sp>
        <p:nvSpPr>
          <p:cNvPr id="167" name="Rectangle: Top Corners Snipped 166">
            <a:extLst>
              <a:ext uri="{FF2B5EF4-FFF2-40B4-BE49-F238E27FC236}">
                <a16:creationId xmlns:a16="http://schemas.microsoft.com/office/drawing/2014/main" id="{23875BF1-B681-44AC-A0C3-F43A0713CA17}"/>
              </a:ext>
            </a:extLst>
          </p:cNvPr>
          <p:cNvSpPr/>
          <p:nvPr/>
        </p:nvSpPr>
        <p:spPr>
          <a:xfrm>
            <a:off x="7154715" y="4214946"/>
            <a:ext cx="1070828" cy="372343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9A8E47F3-4FB3-48AF-A08B-4D4ED7485360}"/>
              </a:ext>
            </a:extLst>
          </p:cNvPr>
          <p:cNvSpPr txBox="1"/>
          <p:nvPr/>
        </p:nvSpPr>
        <p:spPr>
          <a:xfrm>
            <a:off x="7048387" y="4285701"/>
            <a:ext cx="1321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Third Party</a:t>
            </a:r>
          </a:p>
        </p:txBody>
      </p:sp>
      <p:sp>
        <p:nvSpPr>
          <p:cNvPr id="169" name="Rectangle: Top Corners Snipped 168">
            <a:extLst>
              <a:ext uri="{FF2B5EF4-FFF2-40B4-BE49-F238E27FC236}">
                <a16:creationId xmlns:a16="http://schemas.microsoft.com/office/drawing/2014/main" id="{35EE0290-E4CD-4F2B-A6D1-62ED91CCD721}"/>
              </a:ext>
            </a:extLst>
          </p:cNvPr>
          <p:cNvSpPr/>
          <p:nvPr/>
        </p:nvSpPr>
        <p:spPr>
          <a:xfrm>
            <a:off x="7176487" y="5577836"/>
            <a:ext cx="1070828" cy="372343"/>
          </a:xfrm>
          <a:prstGeom prst="snip2Same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8FFA647E-9B3E-43E8-BE0C-7CD6B466BC8B}"/>
              </a:ext>
            </a:extLst>
          </p:cNvPr>
          <p:cNvSpPr txBox="1"/>
          <p:nvPr/>
        </p:nvSpPr>
        <p:spPr>
          <a:xfrm>
            <a:off x="7070159" y="5648591"/>
            <a:ext cx="132153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Third Party</a:t>
            </a:r>
          </a:p>
        </p:txBody>
      </p:sp>
    </p:spTree>
    <p:extLst>
      <p:ext uri="{BB962C8B-B14F-4D97-AF65-F5344CB8AC3E}">
        <p14:creationId xmlns:p14="http://schemas.microsoft.com/office/powerpoint/2010/main" val="2185164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</TotalTime>
  <Words>125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Audra Morris</dc:creator>
  <cp:lastModifiedBy>Mary Ellen Hardy</cp:lastModifiedBy>
  <cp:revision>8</cp:revision>
  <cp:lastPrinted>2019-04-10T20:28:05Z</cp:lastPrinted>
  <dcterms:created xsi:type="dcterms:W3CDTF">2019-04-10T19:27:11Z</dcterms:created>
  <dcterms:modified xsi:type="dcterms:W3CDTF">2022-04-13T12:33:56Z</dcterms:modified>
</cp:coreProperties>
</file>