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74" r:id="rId3"/>
    <p:sldId id="284" r:id="rId4"/>
    <p:sldId id="286" r:id="rId5"/>
    <p:sldId id="280" r:id="rId6"/>
    <p:sldId id="279" r:id="rId7"/>
    <p:sldId id="269" r:id="rId8"/>
    <p:sldId id="267" r:id="rId9"/>
    <p:sldId id="281" r:id="rId10"/>
    <p:sldId id="282" r:id="rId11"/>
    <p:sldId id="288" r:id="rId12"/>
    <p:sldId id="287" r:id="rId13"/>
    <p:sldId id="283" r:id="rId14"/>
    <p:sldId id="285" r:id="rId15"/>
    <p:sldId id="289" r:id="rId16"/>
    <p:sldId id="290" r:id="rId17"/>
    <p:sldId id="291" r:id="rId18"/>
    <p:sldId id="292" r:id="rId19"/>
    <p:sldId id="293" r:id="rId20"/>
    <p:sldId id="295" r:id="rId21"/>
    <p:sldId id="294" r:id="rId22"/>
    <p:sldId id="296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4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152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91974-9F08-42C6-B4F2-02B9136A72C7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FFA61-6A5E-4A07-B0CD-657A6016A538}">
      <dgm:prSet phldrT="[Text]"/>
      <dgm:spPr/>
      <dgm:t>
        <a:bodyPr/>
        <a:lstStyle/>
        <a:p>
          <a:r>
            <a:rPr lang="en-US" dirty="0"/>
            <a:t>Collect from Respondent’s Accounts/Assets</a:t>
          </a:r>
        </a:p>
      </dgm:t>
      <dgm:extLst>
        <a:ext uri="{E40237B7-FDA0-4F09-8148-C483321AD2D9}">
          <dgm14:cNvPr xmlns:dgm14="http://schemas.microsoft.com/office/drawing/2010/diagram" id="0" name="" title="Group A"/>
        </a:ext>
      </dgm:extLst>
    </dgm:pt>
    <dgm:pt modelId="{BE5D8AB6-D1DC-4693-9520-9749A9B2666C}" type="parTrans" cxnId="{144421FE-CAF2-4745-BAE1-6B88FC778DDF}">
      <dgm:prSet/>
      <dgm:spPr/>
      <dgm:t>
        <a:bodyPr/>
        <a:lstStyle/>
        <a:p>
          <a:endParaRPr lang="en-US"/>
        </a:p>
      </dgm:t>
    </dgm:pt>
    <dgm:pt modelId="{716E4D6C-03E8-4365-AF21-1602BE3722FD}" type="sibTrans" cxnId="{144421FE-CAF2-4745-BAE1-6B88FC778DDF}">
      <dgm:prSet/>
      <dgm:spPr/>
      <dgm:t>
        <a:bodyPr/>
        <a:lstStyle/>
        <a:p>
          <a:endParaRPr lang="en-US"/>
        </a:p>
      </dgm:t>
    </dgm:pt>
    <dgm:pt modelId="{E94ADD85-26B8-44AF-BE89-A44A734EC3B8}">
      <dgm:prSet phldrT="[Text]"/>
      <dgm:spPr/>
      <dgm:t>
        <a:bodyPr/>
        <a:lstStyle/>
        <a:p>
          <a:r>
            <a:rPr lang="en-US" dirty="0"/>
            <a:t>Sue Other Parties</a:t>
          </a:r>
        </a:p>
      </dgm:t>
      <dgm:extLst>
        <a:ext uri="{E40237B7-FDA0-4F09-8148-C483321AD2D9}">
          <dgm14:cNvPr xmlns:dgm14="http://schemas.microsoft.com/office/drawing/2010/diagram" id="0" name="" title="Group B"/>
        </a:ext>
      </dgm:extLst>
    </dgm:pt>
    <dgm:pt modelId="{80CC2F95-912D-4EB2-A7A7-15A75A534300}" type="parTrans" cxnId="{35C3B619-E840-4AFF-B602-C4F3A3844CC0}">
      <dgm:prSet/>
      <dgm:spPr/>
      <dgm:t>
        <a:bodyPr/>
        <a:lstStyle/>
        <a:p>
          <a:endParaRPr lang="en-US"/>
        </a:p>
      </dgm:t>
    </dgm:pt>
    <dgm:pt modelId="{BD64D4FA-33E1-4A93-8ABA-E777D7BBB411}" type="sibTrans" cxnId="{35C3B619-E840-4AFF-B602-C4F3A3844CC0}">
      <dgm:prSet/>
      <dgm:spPr/>
      <dgm:t>
        <a:bodyPr/>
        <a:lstStyle/>
        <a:p>
          <a:endParaRPr lang="en-US"/>
        </a:p>
      </dgm:t>
    </dgm:pt>
    <dgm:pt modelId="{52C59E2E-30E9-45A1-A2DB-B56219AA5D23}">
      <dgm:prSet phldrT="[Text]"/>
      <dgm:spPr/>
      <dgm:t>
        <a:bodyPr/>
        <a:lstStyle/>
        <a:p>
          <a:r>
            <a:rPr lang="en-US" dirty="0"/>
            <a:t>Obtain Judgment Against Respondent</a:t>
          </a:r>
        </a:p>
      </dgm:t>
      <dgm:extLst>
        <a:ext uri="{E40237B7-FDA0-4F09-8148-C483321AD2D9}">
          <dgm14:cNvPr xmlns:dgm14="http://schemas.microsoft.com/office/drawing/2010/diagram" id="0" name="" title="Group C"/>
        </a:ext>
      </dgm:extLst>
    </dgm:pt>
    <dgm:pt modelId="{F39575F8-5912-4830-B03F-ECBE8EE9EE03}" type="sibTrans" cxnId="{D97B6FBA-E602-4236-BD00-95D5F8708F52}">
      <dgm:prSet/>
      <dgm:spPr/>
      <dgm:t>
        <a:bodyPr/>
        <a:lstStyle/>
        <a:p>
          <a:endParaRPr lang="en-US"/>
        </a:p>
      </dgm:t>
    </dgm:pt>
    <dgm:pt modelId="{8E439CEF-6BC2-43D4-A93F-DA8490341D46}" type="parTrans" cxnId="{D97B6FBA-E602-4236-BD00-95D5F8708F52}">
      <dgm:prSet/>
      <dgm:spPr/>
      <dgm:t>
        <a:bodyPr/>
        <a:lstStyle/>
        <a:p>
          <a:endParaRPr lang="en-US"/>
        </a:p>
      </dgm:t>
    </dgm:pt>
    <dgm:pt modelId="{8B7B9433-9A74-49E4-9864-FBBE77393C99}" type="pres">
      <dgm:prSet presAssocID="{C7791974-9F08-42C6-B4F2-02B9136A72C7}" presName="compositeShape" presStyleCnt="0">
        <dgm:presLayoutVars>
          <dgm:chMax val="7"/>
          <dgm:dir/>
          <dgm:resizeHandles val="exact"/>
        </dgm:presLayoutVars>
      </dgm:prSet>
      <dgm:spPr/>
    </dgm:pt>
    <dgm:pt modelId="{EF41D733-3096-4FA4-8D20-697973CB2F31}" type="pres">
      <dgm:prSet presAssocID="{BC6FFA61-6A5E-4A07-B0CD-657A6016A538}" presName="circ1" presStyleLbl="vennNode1" presStyleIdx="0" presStyleCnt="3"/>
      <dgm:spPr/>
    </dgm:pt>
    <dgm:pt modelId="{27AA09BA-F53F-4734-9354-1B2F79E98188}" type="pres">
      <dgm:prSet presAssocID="{BC6FFA61-6A5E-4A07-B0CD-657A6016A5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8F14FC-C11D-4545-AC4B-349542F35BD1}" type="pres">
      <dgm:prSet presAssocID="{E94ADD85-26B8-44AF-BE89-A44A734EC3B8}" presName="circ2" presStyleLbl="vennNode1" presStyleIdx="1" presStyleCnt="3"/>
      <dgm:spPr/>
    </dgm:pt>
    <dgm:pt modelId="{986E172B-645B-4C47-A69E-03EB5A6C5F48}" type="pres">
      <dgm:prSet presAssocID="{E94ADD85-26B8-44AF-BE89-A44A734EC3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4FC43C-5738-4DE8-9657-7B8264D68691}" type="pres">
      <dgm:prSet presAssocID="{52C59E2E-30E9-45A1-A2DB-B56219AA5D23}" presName="circ3" presStyleLbl="vennNode1" presStyleIdx="2" presStyleCnt="3"/>
      <dgm:spPr/>
    </dgm:pt>
    <dgm:pt modelId="{11449B56-704D-45F7-AEE0-94CEA2F9530F}" type="pres">
      <dgm:prSet presAssocID="{52C59E2E-30E9-45A1-A2DB-B56219AA5D2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5C3B619-E840-4AFF-B602-C4F3A3844CC0}" srcId="{C7791974-9F08-42C6-B4F2-02B9136A72C7}" destId="{E94ADD85-26B8-44AF-BE89-A44A734EC3B8}" srcOrd="1" destOrd="0" parTransId="{80CC2F95-912D-4EB2-A7A7-15A75A534300}" sibTransId="{BD64D4FA-33E1-4A93-8ABA-E777D7BBB411}"/>
    <dgm:cxn modelId="{1AF48625-CF19-4D3C-AFC9-243B4DA8F179}" type="presOf" srcId="{BC6FFA61-6A5E-4A07-B0CD-657A6016A538}" destId="{EF41D733-3096-4FA4-8D20-697973CB2F31}" srcOrd="0" destOrd="0" presId="urn:microsoft.com/office/officeart/2005/8/layout/venn1"/>
    <dgm:cxn modelId="{4AAE1156-C712-42A4-A921-C287D204B6EA}" type="presOf" srcId="{52C59E2E-30E9-45A1-A2DB-B56219AA5D23}" destId="{124FC43C-5738-4DE8-9657-7B8264D68691}" srcOrd="0" destOrd="0" presId="urn:microsoft.com/office/officeart/2005/8/layout/venn1"/>
    <dgm:cxn modelId="{6B410193-C681-4474-9993-220A692E681A}" type="presOf" srcId="{E94ADD85-26B8-44AF-BE89-A44A734EC3B8}" destId="{986E172B-645B-4C47-A69E-03EB5A6C5F48}" srcOrd="1" destOrd="0" presId="urn:microsoft.com/office/officeart/2005/8/layout/venn1"/>
    <dgm:cxn modelId="{71EB4E95-7D41-4A71-8BB4-1A0173A2B5E7}" type="presOf" srcId="{BC6FFA61-6A5E-4A07-B0CD-657A6016A538}" destId="{27AA09BA-F53F-4734-9354-1B2F79E98188}" srcOrd="1" destOrd="0" presId="urn:microsoft.com/office/officeart/2005/8/layout/venn1"/>
    <dgm:cxn modelId="{7DADBD99-607C-4BBE-A2F9-9E80F2412856}" type="presOf" srcId="{E94ADD85-26B8-44AF-BE89-A44A734EC3B8}" destId="{458F14FC-C11D-4545-AC4B-349542F35BD1}" srcOrd="0" destOrd="0" presId="urn:microsoft.com/office/officeart/2005/8/layout/venn1"/>
    <dgm:cxn modelId="{C62851A4-A033-45D7-858C-357080465E69}" type="presOf" srcId="{52C59E2E-30E9-45A1-A2DB-B56219AA5D23}" destId="{11449B56-704D-45F7-AEE0-94CEA2F9530F}" srcOrd="1" destOrd="0" presId="urn:microsoft.com/office/officeart/2005/8/layout/venn1"/>
    <dgm:cxn modelId="{D97B6FBA-E602-4236-BD00-95D5F8708F52}" srcId="{C7791974-9F08-42C6-B4F2-02B9136A72C7}" destId="{52C59E2E-30E9-45A1-A2DB-B56219AA5D23}" srcOrd="2" destOrd="0" parTransId="{8E439CEF-6BC2-43D4-A93F-DA8490341D46}" sibTransId="{F39575F8-5912-4830-B03F-ECBE8EE9EE03}"/>
    <dgm:cxn modelId="{E2ADF9FA-4F36-4120-BB7E-7211CF8513BC}" type="presOf" srcId="{C7791974-9F08-42C6-B4F2-02B9136A72C7}" destId="{8B7B9433-9A74-49E4-9864-FBBE77393C99}" srcOrd="0" destOrd="0" presId="urn:microsoft.com/office/officeart/2005/8/layout/venn1"/>
    <dgm:cxn modelId="{144421FE-CAF2-4745-BAE1-6B88FC778DDF}" srcId="{C7791974-9F08-42C6-B4F2-02B9136A72C7}" destId="{BC6FFA61-6A5E-4A07-B0CD-657A6016A538}" srcOrd="0" destOrd="0" parTransId="{BE5D8AB6-D1DC-4693-9520-9749A9B2666C}" sibTransId="{716E4D6C-03E8-4365-AF21-1602BE3722FD}"/>
    <dgm:cxn modelId="{DCFC6D1B-4953-47B1-9546-FFDBCE758A69}" type="presParOf" srcId="{8B7B9433-9A74-49E4-9864-FBBE77393C99}" destId="{EF41D733-3096-4FA4-8D20-697973CB2F31}" srcOrd="0" destOrd="0" presId="urn:microsoft.com/office/officeart/2005/8/layout/venn1"/>
    <dgm:cxn modelId="{2076C402-C0D5-4AED-B570-27F0075C3425}" type="presParOf" srcId="{8B7B9433-9A74-49E4-9864-FBBE77393C99}" destId="{27AA09BA-F53F-4734-9354-1B2F79E98188}" srcOrd="1" destOrd="0" presId="urn:microsoft.com/office/officeart/2005/8/layout/venn1"/>
    <dgm:cxn modelId="{16DCB87A-D603-47C5-A201-93A9C9C1EB94}" type="presParOf" srcId="{8B7B9433-9A74-49E4-9864-FBBE77393C99}" destId="{458F14FC-C11D-4545-AC4B-349542F35BD1}" srcOrd="2" destOrd="0" presId="urn:microsoft.com/office/officeart/2005/8/layout/venn1"/>
    <dgm:cxn modelId="{E9E690E1-7DE4-4FFE-AA13-16DE34E3E48A}" type="presParOf" srcId="{8B7B9433-9A74-49E4-9864-FBBE77393C99}" destId="{986E172B-645B-4C47-A69E-03EB5A6C5F48}" srcOrd="3" destOrd="0" presId="urn:microsoft.com/office/officeart/2005/8/layout/venn1"/>
    <dgm:cxn modelId="{79B2F0B6-C13E-4F0B-811C-082D2DC1D6D9}" type="presParOf" srcId="{8B7B9433-9A74-49E4-9864-FBBE77393C99}" destId="{124FC43C-5738-4DE8-9657-7B8264D68691}" srcOrd="4" destOrd="0" presId="urn:microsoft.com/office/officeart/2005/8/layout/venn1"/>
    <dgm:cxn modelId="{53571C30-960A-4071-98E1-189FBCB96FA6}" type="presParOf" srcId="{8B7B9433-9A74-49E4-9864-FBBE77393C99}" destId="{11449B56-704D-45F7-AEE0-94CEA2F9530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1D733-3096-4FA4-8D20-697973CB2F31}">
      <dsp:nvSpPr>
        <dsp:cNvPr id="0" name=""/>
        <dsp:cNvSpPr/>
      </dsp:nvSpPr>
      <dsp:spPr>
        <a:xfrm>
          <a:off x="1126807" y="51474"/>
          <a:ext cx="2470785" cy="247078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Collect from Respondent’s Accounts/Assets</a:t>
          </a:r>
        </a:p>
      </dsp:txBody>
      <dsp:txXfrm>
        <a:off x="1456245" y="483862"/>
        <a:ext cx="1811909" cy="1111853"/>
      </dsp:txXfrm>
    </dsp:sp>
    <dsp:sp modelId="{458F14FC-C11D-4545-AC4B-349542F35BD1}">
      <dsp:nvSpPr>
        <dsp:cNvPr id="0" name=""/>
        <dsp:cNvSpPr/>
      </dsp:nvSpPr>
      <dsp:spPr>
        <a:xfrm>
          <a:off x="2018349" y="1595715"/>
          <a:ext cx="2470785" cy="247078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Sue Other Parties</a:t>
          </a:r>
        </a:p>
      </dsp:txBody>
      <dsp:txXfrm>
        <a:off x="2773997" y="2234001"/>
        <a:ext cx="1482471" cy="1358931"/>
      </dsp:txXfrm>
    </dsp:sp>
    <dsp:sp modelId="{124FC43C-5738-4DE8-9657-7B8264D68691}">
      <dsp:nvSpPr>
        <dsp:cNvPr id="0" name=""/>
        <dsp:cNvSpPr/>
      </dsp:nvSpPr>
      <dsp:spPr>
        <a:xfrm>
          <a:off x="235265" y="1595715"/>
          <a:ext cx="2470785" cy="247078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Obtain Judgment Against Respondent</a:t>
          </a:r>
        </a:p>
      </dsp:txBody>
      <dsp:txXfrm>
        <a:off x="467931" y="2234001"/>
        <a:ext cx="1482471" cy="1358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E9-AF66-483C-961F-59B9F002993E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FD5-7FA3-40FB-875B-457FB46B25A4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63E2-E931-4653-BB33-A910E07D11B2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1F43-559A-4B47-A959-EFB6142CA3A9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61AED-24AE-4AC7-940D-F7106D2788A3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5771-5E10-4A19-AB0E-909293152332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6FD5-B03F-45D5-A178-114C548C0032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12C0-B102-441D-AA86-2C80DFA84E68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0B12-F9DE-47EF-A076-CF602073F1B2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8B93266-8FB4-430B-8AE3-3A53F50E1A0B}" type="datetime1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201" y="617104"/>
            <a:ext cx="8601597" cy="106246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txBody>
          <a:bodyPr>
            <a:normAutofit/>
          </a:bodyPr>
          <a:lstStyle/>
          <a:p>
            <a:r>
              <a:rPr lang="en-US" sz="6000" dirty="0"/>
              <a:t>Get your Money </a:t>
            </a:r>
            <a:r>
              <a:rPr lang="en-US" sz="6000" dirty="0" err="1"/>
              <a:t>BacK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384" y="2367896"/>
            <a:ext cx="11775232" cy="3174489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88900"/>
          </a:effectLst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400" u="sng" spc="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Collections Made Easy</a:t>
            </a:r>
            <a:r>
              <a:rPr lang="en-US" sz="4400" spc="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spc="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to increase your Fund’s</a:t>
            </a:r>
          </a:p>
          <a:p>
            <a:pPr algn="ctr">
              <a:lnSpc>
                <a:spcPct val="150000"/>
              </a:lnSpc>
            </a:pPr>
            <a:r>
              <a:rPr lang="en-US" sz="4400" spc="6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subrogation receipts.</a:t>
            </a: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930" y="-8389"/>
            <a:ext cx="9952140" cy="1143000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Recoup from respondent’s accounts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51295"/>
            <a:ext cx="10273018" cy="4114800"/>
          </a:xfrm>
        </p:spPr>
        <p:txBody>
          <a:bodyPr/>
          <a:lstStyle/>
          <a:p>
            <a:r>
              <a:rPr lang="en-US" sz="2800" dirty="0"/>
              <a:t>NJ Fund gets jurisdiction only on suspension or disbarment</a:t>
            </a:r>
          </a:p>
          <a:p>
            <a:r>
              <a:rPr lang="en-US" sz="2800" dirty="0"/>
              <a:t>In NJ, accounts are frozen upon suspension or disbarment</a:t>
            </a:r>
          </a:p>
          <a:p>
            <a:pPr lvl="1"/>
            <a:r>
              <a:rPr lang="en-US" sz="2600" dirty="0"/>
              <a:t>Usually transferred into Superior Court Trust Fund</a:t>
            </a:r>
          </a:p>
          <a:p>
            <a:pPr lvl="1"/>
            <a:r>
              <a:rPr lang="en-US" sz="2600" dirty="0"/>
              <a:t>Transferring language is often in suspension Order [Ex. 1]</a:t>
            </a:r>
          </a:p>
          <a:p>
            <a:r>
              <a:rPr lang="en-US" sz="2800" dirty="0"/>
              <a:t>Court Trust Fund money is available for clients whose funds can be tracked directly back to them</a:t>
            </a:r>
          </a:p>
          <a:p>
            <a:r>
              <a:rPr lang="en-US" sz="2800" dirty="0"/>
              <a:t>The Fund can petition for the release of Court Trust Fund money to recuperate money paid out in awards</a:t>
            </a:r>
          </a:p>
        </p:txBody>
      </p:sp>
    </p:spTree>
    <p:extLst>
      <p:ext uri="{BB962C8B-B14F-4D97-AF65-F5344CB8AC3E}">
        <p14:creationId xmlns:p14="http://schemas.microsoft.com/office/powerpoint/2010/main" val="24432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930" y="-8389"/>
            <a:ext cx="9952140" cy="1143000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Recoup from respondent’s accounts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51295"/>
            <a:ext cx="10273018" cy="4114800"/>
          </a:xfrm>
        </p:spPr>
        <p:txBody>
          <a:bodyPr>
            <a:normAutofit/>
          </a:bodyPr>
          <a:lstStyle/>
          <a:p>
            <a:r>
              <a:rPr lang="en-US" sz="3200" dirty="0"/>
              <a:t>Funds not always transferred into court</a:t>
            </a:r>
          </a:p>
          <a:p>
            <a:r>
              <a:rPr lang="en-US" sz="3200" dirty="0"/>
              <a:t>Can happen especially if respondent was only suspended</a:t>
            </a:r>
          </a:p>
          <a:p>
            <a:r>
              <a:rPr lang="en-US" sz="3200" dirty="0"/>
              <a:t>Accounts are frozen in respondent’s bank</a:t>
            </a:r>
          </a:p>
          <a:p>
            <a:r>
              <a:rPr lang="en-US" sz="3200" dirty="0"/>
              <a:t>File motion for court to order release money to your Fund</a:t>
            </a:r>
          </a:p>
        </p:txBody>
      </p:sp>
    </p:spTree>
    <p:extLst>
      <p:ext uri="{BB962C8B-B14F-4D97-AF65-F5344CB8AC3E}">
        <p14:creationId xmlns:p14="http://schemas.microsoft.com/office/powerpoint/2010/main" val="859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293" y="0"/>
            <a:ext cx="8829413" cy="1143000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Judgments against respondents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491" y="1451295"/>
            <a:ext cx="10273018" cy="41148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3600" dirty="0"/>
              <a:t>Get a Restitution Order against respondent if they are charged criminally</a:t>
            </a:r>
          </a:p>
          <a:p>
            <a:endParaRPr lang="en-US" sz="3600" dirty="0"/>
          </a:p>
          <a:p>
            <a:r>
              <a:rPr lang="en-US" sz="3600" dirty="0"/>
              <a:t>File a civil action against the respondent</a:t>
            </a:r>
          </a:p>
        </p:txBody>
      </p:sp>
    </p:spTree>
    <p:extLst>
      <p:ext uri="{BB962C8B-B14F-4D97-AF65-F5344CB8AC3E}">
        <p14:creationId xmlns:p14="http://schemas.microsoft.com/office/powerpoint/2010/main" val="4502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186" y="304800"/>
            <a:ext cx="9601200" cy="609600"/>
          </a:xfrm>
        </p:spPr>
        <p:txBody>
          <a:bodyPr anchor="b">
            <a:no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Restitution order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B0B25-A8E8-48BD-B7F4-4DDD69E3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69" y="1004531"/>
            <a:ext cx="4117975" cy="411797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27169" y="1228467"/>
            <a:ext cx="6433459" cy="4881776"/>
          </a:xfrm>
        </p:spPr>
        <p:txBody>
          <a:bodyPr>
            <a:noAutofit/>
          </a:bodyPr>
          <a:lstStyle/>
          <a:p>
            <a:r>
              <a:rPr lang="en-US" sz="3000" dirty="0"/>
              <a:t>When a respondent is charged criminally, stay in communication with the prosecuting authority.</a:t>
            </a:r>
          </a:p>
          <a:p>
            <a:r>
              <a:rPr lang="en-US" sz="3000" dirty="0"/>
              <a:t>Write a letter to the prosecutor summarizing claims paid and request that restitution be ordered. [Ex. 2]</a:t>
            </a:r>
          </a:p>
          <a:p>
            <a:r>
              <a:rPr lang="en-US" sz="3000" dirty="0"/>
              <a:t>Notify sentencing Judge, maybe appear at sentencing</a:t>
            </a:r>
          </a:p>
          <a:p>
            <a:r>
              <a:rPr lang="en-US" sz="3000" dirty="0"/>
              <a:t>Claimant will be most cooperative</a:t>
            </a:r>
          </a:p>
        </p:txBody>
      </p:sp>
    </p:spTree>
    <p:extLst>
      <p:ext uri="{BB962C8B-B14F-4D97-AF65-F5344CB8AC3E}">
        <p14:creationId xmlns:p14="http://schemas.microsoft.com/office/powerpoint/2010/main" val="9580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32" y="310392"/>
            <a:ext cx="5334135" cy="662731"/>
          </a:xfrm>
        </p:spPr>
        <p:txBody>
          <a:bodyPr anchor="b">
            <a:norm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Restitution order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712" y="1384184"/>
            <a:ext cx="10306575" cy="484044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Fund must be named as victim, not claimant</a:t>
            </a:r>
          </a:p>
          <a:p>
            <a:r>
              <a:rPr lang="en-US" sz="3600" dirty="0"/>
              <a:t>Restitution Order included in plea agreement and/or Judgment of Conviction [Ex. 3]</a:t>
            </a:r>
          </a:p>
          <a:p>
            <a:r>
              <a:rPr lang="en-US" sz="3600" dirty="0"/>
              <a:t>Restitution Order may be used for collection purposes and/or to place state-wide lien on assets</a:t>
            </a:r>
          </a:p>
          <a:p>
            <a:r>
              <a:rPr lang="en-US" sz="3600" dirty="0"/>
              <a:t>Probation department monitors and distributes payments during any period of probation – keep in touch</a:t>
            </a:r>
          </a:p>
          <a:p>
            <a:r>
              <a:rPr lang="en-US" sz="3600" dirty="0"/>
              <a:t>Restitution Order is exempt from BK. 11 USC 523(a)(7) </a:t>
            </a:r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2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734" y="612396"/>
            <a:ext cx="7976532" cy="822122"/>
          </a:xfrm>
        </p:spPr>
        <p:txBody>
          <a:bodyPr anchor="b">
            <a:norm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File suit against Respondent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114800"/>
          </a:xfrm>
        </p:spPr>
        <p:txBody>
          <a:bodyPr>
            <a:normAutofit/>
          </a:bodyPr>
          <a:lstStyle/>
          <a:p>
            <a:r>
              <a:rPr lang="en-US" sz="3600" dirty="0"/>
              <a:t>Claim award requires subrogation and cooperation by claimant [Ex. 4]</a:t>
            </a:r>
          </a:p>
          <a:p>
            <a:r>
              <a:rPr lang="en-US" sz="3600" dirty="0"/>
              <a:t>File after all claims against respondent are resolved</a:t>
            </a:r>
          </a:p>
          <a:p>
            <a:r>
              <a:rPr lang="en-US" sz="3600" dirty="0"/>
              <a:t>Get assignment of any judgment claimant had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79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734" y="612396"/>
            <a:ext cx="7976532" cy="822122"/>
          </a:xfrm>
        </p:spPr>
        <p:txBody>
          <a:bodyPr anchor="b">
            <a:norm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File suit against Respondent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Causes of Action vary – fact specific [Ex 5]:</a:t>
            </a:r>
          </a:p>
          <a:p>
            <a:pPr lvl="1"/>
            <a:r>
              <a:rPr lang="en-US" sz="3400" dirty="0"/>
              <a:t>Breach of Contract</a:t>
            </a:r>
          </a:p>
          <a:p>
            <a:pPr lvl="1"/>
            <a:r>
              <a:rPr lang="en-US" sz="3400" dirty="0"/>
              <a:t>Breach of Fiduciary Duty</a:t>
            </a:r>
          </a:p>
          <a:p>
            <a:pPr lvl="1"/>
            <a:r>
              <a:rPr lang="en-US" sz="3400" dirty="0"/>
              <a:t>Conversion</a:t>
            </a:r>
          </a:p>
          <a:p>
            <a:pPr lvl="1"/>
            <a:r>
              <a:rPr lang="en-US" sz="3400" dirty="0"/>
              <a:t>Civil Conspiracy</a:t>
            </a:r>
          </a:p>
          <a:p>
            <a:pPr lvl="1"/>
            <a:r>
              <a:rPr lang="en-US" sz="3400" dirty="0"/>
              <a:t>Fraud </a:t>
            </a:r>
          </a:p>
          <a:p>
            <a:pPr lvl="1"/>
            <a:r>
              <a:rPr lang="en-US" sz="3400" dirty="0"/>
              <a:t>Unjust Enrichment</a:t>
            </a:r>
          </a:p>
          <a:p>
            <a:pPr lvl="1"/>
            <a:r>
              <a:rPr lang="en-US" sz="3400" dirty="0"/>
              <a:t>Breach of Implied Covenant of Good Faith and Fair Dealing</a:t>
            </a:r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82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090" y="302004"/>
            <a:ext cx="8061820" cy="822122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Other Considerations for suit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5794"/>
            <a:ext cx="9601200" cy="4567806"/>
          </a:xfrm>
        </p:spPr>
        <p:txBody>
          <a:bodyPr>
            <a:normAutofit/>
          </a:bodyPr>
          <a:lstStyle/>
          <a:p>
            <a:r>
              <a:rPr lang="en-US" sz="3600" dirty="0"/>
              <a:t>Prepare for difficult service</a:t>
            </a:r>
          </a:p>
          <a:p>
            <a:r>
              <a:rPr lang="en-US" sz="3600" dirty="0"/>
              <a:t>Serve Interrogatories with Complaint [Ex 6]</a:t>
            </a:r>
          </a:p>
          <a:p>
            <a:r>
              <a:rPr lang="en-US" sz="3600" dirty="0"/>
              <a:t>If claimant is in suit against respondent, monitor suit, approve settlement, possibly intervene</a:t>
            </a:r>
          </a:p>
          <a:p>
            <a:r>
              <a:rPr lang="en-US" sz="3600" dirty="0"/>
              <a:t>Respondent may have fee agreements from transferred cases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181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090" y="302004"/>
            <a:ext cx="8061820" cy="822122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Other Considerations for suit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5794"/>
            <a:ext cx="9601200" cy="456780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Collect and update information on possible assets</a:t>
            </a:r>
          </a:p>
          <a:p>
            <a:pPr lvl="1"/>
            <a:r>
              <a:rPr lang="en-US" sz="3400" dirty="0"/>
              <a:t>On-line sources</a:t>
            </a:r>
          </a:p>
          <a:p>
            <a:r>
              <a:rPr lang="en-US" sz="3600" dirty="0"/>
              <a:t>Respondent may inherit</a:t>
            </a:r>
          </a:p>
          <a:p>
            <a:r>
              <a:rPr lang="en-US" sz="3600" dirty="0"/>
              <a:t>If respondent is deceased or passes away, may sue estate – communicate with Administrator/ Executor</a:t>
            </a:r>
          </a:p>
          <a:p>
            <a:r>
              <a:rPr lang="en-US" sz="3600" dirty="0"/>
              <a:t>County probate office may be good source</a:t>
            </a:r>
          </a:p>
          <a:p>
            <a:r>
              <a:rPr lang="en-US" sz="3600" dirty="0"/>
              <a:t>Consider filing OTSC if fraudulent transfer is possible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563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090" y="302004"/>
            <a:ext cx="8061820" cy="822122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Other Considerations for suit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5794"/>
            <a:ext cx="9601200" cy="4567806"/>
          </a:xfrm>
        </p:spPr>
        <p:txBody>
          <a:bodyPr>
            <a:normAutofit/>
          </a:bodyPr>
          <a:lstStyle/>
          <a:p>
            <a:r>
              <a:rPr lang="en-US" sz="3600" dirty="0"/>
              <a:t>In unearned retainer case, Fee Arbitration decision may preclude defenses</a:t>
            </a:r>
          </a:p>
          <a:p>
            <a:r>
              <a:rPr lang="en-US" sz="3600" dirty="0"/>
              <a:t>Get Summary Judgment for defaults</a:t>
            </a:r>
          </a:p>
          <a:p>
            <a:pPr lvl="1"/>
            <a:r>
              <a:rPr lang="en-US" sz="3400" dirty="0"/>
              <a:t>Due process implications</a:t>
            </a:r>
          </a:p>
          <a:p>
            <a:r>
              <a:rPr lang="en-US" sz="3600" dirty="0"/>
              <a:t>Track judgments and renew</a:t>
            </a:r>
          </a:p>
          <a:p>
            <a:r>
              <a:rPr lang="en-US" sz="3600" dirty="0"/>
              <a:t>Transfer judgments to other jurisdictions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566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21567-DF4F-4BAA-BE99-E33ECEBF7530}"/>
              </a:ext>
            </a:extLst>
          </p:cNvPr>
          <p:cNvSpPr txBox="1"/>
          <p:nvPr/>
        </p:nvSpPr>
        <p:spPr>
          <a:xfrm>
            <a:off x="345347" y="288830"/>
            <a:ext cx="1150130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54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Douglas Burry</a:t>
            </a:r>
            <a:r>
              <a:rPr lang="en-US" sz="5400" b="1" spc="3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Senior Counsel</a:t>
            </a:r>
          </a:p>
          <a:p>
            <a:pPr algn="ctr"/>
            <a:endParaRPr lang="en-US" sz="5400" b="1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54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Ruby Cochran</a:t>
            </a:r>
            <a:r>
              <a:rPr lang="en-US" sz="5400" b="1" spc="3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Deputy Counsel</a:t>
            </a:r>
          </a:p>
          <a:p>
            <a:pPr algn="ctr"/>
            <a:endParaRPr lang="en-US" sz="4000" b="1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000" b="1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5400" b="1" u="sng" spc="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Calibri Light" panose="020F0302020204030204" pitchFamily="34" charset="0"/>
              </a:rPr>
              <a:t>New Jersey Lawyers’ Fund </a:t>
            </a:r>
          </a:p>
          <a:p>
            <a:pPr algn="ctr"/>
            <a:r>
              <a:rPr lang="en-US" sz="5400" b="1" u="sng" spc="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Calibri Light" panose="020F0302020204030204" pitchFamily="34" charset="0"/>
              </a:rPr>
              <a:t>for Client Protection</a:t>
            </a: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b="1" u="sng" spc="3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90" y="283743"/>
            <a:ext cx="4985655" cy="609600"/>
          </a:xfrm>
        </p:spPr>
        <p:txBody>
          <a:bodyPr anchor="b">
            <a:no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Sue third parties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27169" y="1228467"/>
            <a:ext cx="6433459" cy="4881776"/>
          </a:xfrm>
        </p:spPr>
        <p:txBody>
          <a:bodyPr>
            <a:noAutofit/>
          </a:bodyPr>
          <a:lstStyle/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Respondent may be in worst position to pay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Consider suing other culpable parties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Garner facts from claimants and witnesses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7D2A8C-4FB4-458B-A8DC-682ABE4F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r="7583" b="6024"/>
          <a:stretch/>
        </p:blipFill>
        <p:spPr>
          <a:xfrm>
            <a:off x="141514" y="1167818"/>
            <a:ext cx="4985655" cy="40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475" y="293615"/>
            <a:ext cx="4839049" cy="822122"/>
          </a:xfrm>
        </p:spPr>
        <p:txBody>
          <a:bodyPr anchor="b">
            <a:norm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Sue third parties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480" y="1367405"/>
            <a:ext cx="7513040" cy="456780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Possible parties include:</a:t>
            </a:r>
          </a:p>
          <a:p>
            <a:pPr lvl="1"/>
            <a:r>
              <a:rPr lang="en-US" sz="3400" dirty="0"/>
              <a:t>Banks – e.g. forged endorsement</a:t>
            </a:r>
          </a:p>
          <a:p>
            <a:pPr lvl="1"/>
            <a:r>
              <a:rPr lang="en-US" sz="3400" dirty="0"/>
              <a:t>Title Companies</a:t>
            </a:r>
          </a:p>
          <a:p>
            <a:pPr lvl="1"/>
            <a:r>
              <a:rPr lang="en-US" sz="3400" dirty="0"/>
              <a:t>Law partner/firm – e.g. negligence</a:t>
            </a:r>
          </a:p>
          <a:p>
            <a:pPr lvl="2"/>
            <a:r>
              <a:rPr lang="en-US" sz="3200" dirty="0"/>
              <a:t>Notice to malpractice carrier</a:t>
            </a:r>
          </a:p>
          <a:p>
            <a:pPr lvl="1"/>
            <a:r>
              <a:rPr lang="en-US" sz="3400" dirty="0"/>
              <a:t>Entities connected to respondent</a:t>
            </a:r>
          </a:p>
          <a:p>
            <a:pPr lvl="1"/>
            <a:r>
              <a:rPr lang="en-US" sz="3400" dirty="0"/>
              <a:t>Conspirators</a:t>
            </a:r>
          </a:p>
          <a:p>
            <a:pPr lvl="1"/>
            <a:r>
              <a:rPr lang="en-US" sz="3400" dirty="0"/>
              <a:t>Insurers, bonding companies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061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896" y="335560"/>
            <a:ext cx="6776207" cy="822122"/>
          </a:xfrm>
        </p:spPr>
        <p:txBody>
          <a:bodyPr anchor="b">
            <a:noAutofit/>
          </a:bodyPr>
          <a:lstStyle/>
          <a:p>
            <a:r>
              <a:rPr lang="en-US" sz="40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General considerations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461" y="1367405"/>
            <a:ext cx="9471169" cy="4567806"/>
          </a:xfrm>
        </p:spPr>
        <p:txBody>
          <a:bodyPr>
            <a:normAutofit/>
          </a:bodyPr>
          <a:lstStyle/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Respond to frivolous litigation – track hours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Utilize Offer of Judgment rule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514A40"/>
                </a:solidFill>
                <a:latin typeface="Cambria"/>
              </a:rPr>
              <a:t>Demand letters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Consider attorney fees, treble damages</a:t>
            </a:r>
          </a:p>
          <a:p>
            <a:pPr lvl="1">
              <a:spcBef>
                <a:spcPts val="1800"/>
              </a:spcBef>
              <a:buClr>
                <a:srgbClr val="A85229"/>
              </a:buClr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514A4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Consumer fraud</a:t>
            </a:r>
          </a:p>
          <a:p>
            <a:pPr>
              <a:buClr>
                <a:srgbClr val="A85229"/>
              </a:buClr>
              <a:defRPr/>
            </a:pPr>
            <a:r>
              <a:rPr lang="en-US" sz="3600" dirty="0">
                <a:solidFill>
                  <a:srgbClr val="514A40"/>
                </a:solidFill>
                <a:latin typeface="Cambria"/>
              </a:rPr>
              <a:t>Bankruptcy implications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14A4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275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169" y="251670"/>
            <a:ext cx="4555659" cy="2575421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Collections</a:t>
            </a:r>
            <a:b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</a:br>
            <a:r>
              <a:rPr lang="en-US" sz="14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 </a:t>
            </a:r>
            <a:b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</a:br>
            <a: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and</a:t>
            </a:r>
            <a:b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</a:br>
            <a:r>
              <a:rPr lang="en-US" sz="14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 </a:t>
            </a:r>
            <a:b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</a:br>
            <a:r>
              <a:rPr lang="en-US" sz="4800" dirty="0"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</a:rPr>
              <a:t>bankruptcy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633" y="4030910"/>
            <a:ext cx="8088734" cy="763399"/>
          </a:xfrm>
        </p:spPr>
        <p:txBody>
          <a:bodyPr>
            <a:normAutofit/>
          </a:bodyPr>
          <a:lstStyle/>
          <a:p>
            <a:pPr marL="45720" indent="0">
              <a:buClr>
                <a:srgbClr val="A85229"/>
              </a:buClr>
              <a:buNone/>
              <a:defRPr/>
            </a:pPr>
            <a:r>
              <a:rPr lang="en-US" sz="44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Ruby Cochran</a:t>
            </a:r>
            <a:r>
              <a:rPr lang="en-US" sz="4400" b="1" spc="3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Deputy Counsel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85229"/>
              </a:buClr>
              <a:buSz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14A4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45720" indent="0">
              <a:buNone/>
            </a:pPr>
            <a:endParaRPr lang="en-US" sz="3600" dirty="0"/>
          </a:p>
          <a:p>
            <a:pPr marL="45720" indent="0">
              <a:buNone/>
            </a:pP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620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47536-0F45-4F7A-9ED0-43EF3F9E7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" t="22" b="703"/>
          <a:stretch/>
        </p:blipFill>
        <p:spPr>
          <a:xfrm rot="5400000">
            <a:off x="3075444" y="-1956737"/>
            <a:ext cx="6041112" cy="107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, timeline&#10;&#10;Description automatically generated">
            <a:extLst>
              <a:ext uri="{FF2B5EF4-FFF2-40B4-BE49-F238E27FC236}">
                <a16:creationId xmlns:a16="http://schemas.microsoft.com/office/drawing/2014/main" id="{6887ED97-DC7F-44F5-8CF7-ED12C1A8A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r="1" b="630"/>
          <a:stretch/>
        </p:blipFill>
        <p:spPr>
          <a:xfrm rot="5400000">
            <a:off x="3076559" y="-1973416"/>
            <a:ext cx="6038883" cy="108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1343" y="453006"/>
            <a:ext cx="6009314" cy="721454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Topics we will cover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166" y="1551963"/>
            <a:ext cx="8863668" cy="4362276"/>
          </a:xfrm>
        </p:spPr>
        <p:txBody>
          <a:bodyPr>
            <a:noAutofit/>
          </a:bodyPr>
          <a:lstStyle/>
          <a:p>
            <a:r>
              <a:rPr lang="en-US" sz="3200" dirty="0"/>
              <a:t>Things to do when processing the claim</a:t>
            </a:r>
          </a:p>
          <a:p>
            <a:r>
              <a:rPr lang="en-US" sz="3200" dirty="0"/>
              <a:t>Collecting from the respondent’s accounts and assets</a:t>
            </a:r>
          </a:p>
          <a:p>
            <a:r>
              <a:rPr lang="en-US" sz="3200" dirty="0"/>
              <a:t>Getting a judgment against the respondent</a:t>
            </a:r>
          </a:p>
          <a:p>
            <a:r>
              <a:rPr lang="en-US" sz="3200" dirty="0"/>
              <a:t>Suing third parties</a:t>
            </a:r>
          </a:p>
          <a:p>
            <a:r>
              <a:rPr lang="en-US" sz="3200" dirty="0"/>
              <a:t>Collecting from the respondent post-judgment</a:t>
            </a:r>
          </a:p>
          <a:p>
            <a:r>
              <a:rPr lang="en-US" sz="3200" dirty="0"/>
              <a:t>Preserving the judgment in Bankruptcy </a:t>
            </a:r>
          </a:p>
        </p:txBody>
      </p:sp>
    </p:spTree>
    <p:extLst>
      <p:ext uri="{BB962C8B-B14F-4D97-AF65-F5344CB8AC3E}">
        <p14:creationId xmlns:p14="http://schemas.microsoft.com/office/powerpoint/2010/main" val="24567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891" y="713064"/>
            <a:ext cx="7150217" cy="704676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Advantages of collection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518" y="1837189"/>
            <a:ext cx="10544961" cy="41148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Maintain fund’s financial integrity</a:t>
            </a:r>
          </a:p>
          <a:p>
            <a:pPr lvl="1"/>
            <a:r>
              <a:rPr lang="en-US" sz="3400" dirty="0"/>
              <a:t>Avoid raising annual assessment</a:t>
            </a:r>
          </a:p>
          <a:p>
            <a:pPr lvl="1"/>
            <a:r>
              <a:rPr lang="en-US" sz="3400" dirty="0"/>
              <a:t>Avoid requests for additional funds</a:t>
            </a:r>
          </a:p>
          <a:p>
            <a:r>
              <a:rPr lang="en-US" sz="3600" dirty="0"/>
              <a:t>Let respondents know there will be consequences</a:t>
            </a:r>
          </a:p>
          <a:p>
            <a:r>
              <a:rPr lang="en-US" sz="3600" dirty="0"/>
              <a:t>Let Supreme Court, other lawyers and public know that Fund cares about maintaining integrity of Bar</a:t>
            </a:r>
          </a:p>
          <a:p>
            <a:r>
              <a:rPr lang="en-US" sz="3600" dirty="0"/>
              <a:t>Try to maximize recoveries as efficiently as possible  </a:t>
            </a:r>
          </a:p>
        </p:txBody>
      </p:sp>
    </p:spTree>
    <p:extLst>
      <p:ext uri="{BB962C8B-B14F-4D97-AF65-F5344CB8AC3E}">
        <p14:creationId xmlns:p14="http://schemas.microsoft.com/office/powerpoint/2010/main" val="13099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Sources for collection efforts: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Collect from respondent’s accounts/assets</a:t>
            </a:r>
          </a:p>
          <a:p>
            <a:r>
              <a:rPr lang="en-US" sz="2800" dirty="0"/>
              <a:t>Obtain judgment against  respondent</a:t>
            </a:r>
          </a:p>
          <a:p>
            <a:r>
              <a:rPr lang="en-US" sz="2800" dirty="0"/>
              <a:t>Sue other parties</a:t>
            </a:r>
          </a:p>
          <a:p>
            <a:r>
              <a:rPr lang="en-US" sz="2800" dirty="0"/>
              <a:t>Depending on circumstances, do one, two, or all three.</a:t>
            </a:r>
          </a:p>
        </p:txBody>
      </p:sp>
      <p:graphicFrame>
        <p:nvGraphicFramePr>
          <p:cNvPr id="5" name="Content Placeholder 4" descr="Segmented pyramid showing&#10;interconnected relationships between 4 groups. The Group A, Group 2, Group 3 and Group 4 text appear in triangular shape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8270585"/>
              </p:ext>
            </p:extLst>
          </p:nvPr>
        </p:nvGraphicFramePr>
        <p:xfrm>
          <a:off x="6172200" y="1825625"/>
          <a:ext cx="4724400" cy="411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73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970" y="475862"/>
            <a:ext cx="9404059" cy="609600"/>
          </a:xfrm>
        </p:spPr>
        <p:txBody>
          <a:bodyPr anchor="b">
            <a:no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</a:rPr>
              <a:t>respondent’s assets and accounts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3298" y="1825624"/>
            <a:ext cx="4956110" cy="4117975"/>
          </a:xfrm>
        </p:spPr>
        <p:txBody>
          <a:bodyPr>
            <a:normAutofit/>
          </a:bodyPr>
          <a:lstStyle/>
          <a:p>
            <a:r>
              <a:rPr lang="en-US" sz="4000" dirty="0"/>
              <a:t>Two main methods:</a:t>
            </a:r>
          </a:p>
          <a:p>
            <a:pPr lvl="1"/>
            <a:r>
              <a:rPr lang="en-US" sz="4000" dirty="0"/>
              <a:t>Custodial Receiver</a:t>
            </a:r>
          </a:p>
          <a:p>
            <a:pPr lvl="1"/>
            <a:r>
              <a:rPr lang="en-US" sz="4000" dirty="0"/>
              <a:t>Respondent’s Business and Trust Accounts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16624-EEA7-4685-B529-D5D048B11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r="20049" b="-1"/>
          <a:stretch/>
        </p:blipFill>
        <p:spPr>
          <a:xfrm>
            <a:off x="6172199" y="1825625"/>
            <a:ext cx="4724400" cy="41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972" y="379730"/>
            <a:ext cx="5618056" cy="688240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A85229"/>
                </a:solidFill>
                <a:effectLst>
                  <a:outerShdw blurRad="38100" dist="25400" dir="18900000" algn="bl" rotWithShape="0">
                    <a:prstClr val="white">
                      <a:alpha val="80000"/>
                    </a:prstClr>
                  </a:outerShdw>
                </a:effectLst>
                <a:uLnTx/>
                <a:uFillTx/>
                <a:latin typeface="Cambria"/>
                <a:ea typeface="+mj-ea"/>
                <a:cs typeface="+mj-cs"/>
              </a:rPr>
              <a:t>Custodial 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51295"/>
            <a:ext cx="10273018" cy="4114800"/>
          </a:xfrm>
        </p:spPr>
        <p:txBody>
          <a:bodyPr>
            <a:normAutofit/>
          </a:bodyPr>
          <a:lstStyle/>
          <a:p>
            <a:r>
              <a:rPr lang="en-US" sz="2800" dirty="0"/>
              <a:t>When an attorney is in violation of ethics rules concerning client funds, the Fund may request a custodial receiver</a:t>
            </a:r>
          </a:p>
          <a:p>
            <a:r>
              <a:rPr lang="en-US" sz="2800" dirty="0"/>
              <a:t>Receiver is Court appointed</a:t>
            </a:r>
          </a:p>
          <a:p>
            <a:r>
              <a:rPr lang="en-US" sz="2800" dirty="0"/>
              <a:t>Receiver’s duty is to marshal and preserve assets of offending attorney, even before claims are paid</a:t>
            </a:r>
          </a:p>
          <a:p>
            <a:r>
              <a:rPr lang="en-US" sz="2800" dirty="0"/>
              <a:t>Receiver can collect ARs, sell equipment, pursue fraudulent transfers, etc.</a:t>
            </a:r>
          </a:p>
          <a:p>
            <a:r>
              <a:rPr lang="en-US" sz="2800" dirty="0"/>
              <a:t>May be a good solution for more complex matters</a:t>
            </a:r>
          </a:p>
        </p:txBody>
      </p:sp>
    </p:spTree>
    <p:extLst>
      <p:ext uri="{BB962C8B-B14F-4D97-AF65-F5344CB8AC3E}">
        <p14:creationId xmlns:p14="http://schemas.microsoft.com/office/powerpoint/2010/main" val="15279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red line presentation (widescreen).potx" id="{8018D45A-0B59-4186-B046-1FF8092889B6}" vid="{86C2525B-C90B-4FD6-8D61-5E85FA833A06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red line presentation (widescreen)</Template>
  <TotalTime>14008</TotalTime>
  <Words>798</Words>
  <Application>Microsoft Office PowerPoint</Application>
  <PresentationFormat>Widescreen</PresentationFormat>
  <Paragraphs>158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Bodoni MT Black</vt:lpstr>
      <vt:lpstr>Calibri Light</vt:lpstr>
      <vt:lpstr>Cambria</vt:lpstr>
      <vt:lpstr>Red Line Business 16x9</vt:lpstr>
      <vt:lpstr>Get your Money BacK</vt:lpstr>
      <vt:lpstr>PowerPoint Presentation</vt:lpstr>
      <vt:lpstr>PowerPoint Presentation</vt:lpstr>
      <vt:lpstr>PowerPoint Presentation</vt:lpstr>
      <vt:lpstr>Topics we will cover </vt:lpstr>
      <vt:lpstr>Advantages of collection </vt:lpstr>
      <vt:lpstr>Sources for collection efforts:</vt:lpstr>
      <vt:lpstr>respondent’s assets and accounts </vt:lpstr>
      <vt:lpstr>Custodial receivers</vt:lpstr>
      <vt:lpstr>Recoup from respondent’s accounts </vt:lpstr>
      <vt:lpstr>Recoup from respondent’s accounts </vt:lpstr>
      <vt:lpstr>Judgments against respondents </vt:lpstr>
      <vt:lpstr>Restitution order</vt:lpstr>
      <vt:lpstr>Restitution order</vt:lpstr>
      <vt:lpstr>File suit against Respondent</vt:lpstr>
      <vt:lpstr>File suit against Respondent</vt:lpstr>
      <vt:lpstr>Other Considerations for suit</vt:lpstr>
      <vt:lpstr>Other Considerations for suit</vt:lpstr>
      <vt:lpstr>Other Considerations for suit</vt:lpstr>
      <vt:lpstr>Sue third parties</vt:lpstr>
      <vt:lpstr>Sue third parties</vt:lpstr>
      <vt:lpstr>General considerations</vt:lpstr>
      <vt:lpstr>Collections   and   bankruptcy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Douglas Burry</dc:creator>
  <cp:lastModifiedBy>Douglas Burry</cp:lastModifiedBy>
  <cp:revision>63</cp:revision>
  <dcterms:created xsi:type="dcterms:W3CDTF">2022-08-24T19:20:38Z</dcterms:created>
  <dcterms:modified xsi:type="dcterms:W3CDTF">2022-09-18T03:03:06Z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