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392" autoAdjust="0"/>
  </p:normalViewPr>
  <p:slideViewPr>
    <p:cSldViewPr>
      <p:cViewPr varScale="1">
        <p:scale>
          <a:sx n="73" d="100"/>
          <a:sy n="73" d="100"/>
        </p:scale>
        <p:origin x="-845"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A6EAD5-B4B5-4799-B3E5-F2980F84D20F}" type="datetimeFigureOut">
              <a:rPr lang="en-US" smtClean="0"/>
              <a:t>5/8/2019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C2C000-D726-4500-8BAE-1AE577863551}" type="slidenum">
              <a:rPr lang="en-US" smtClean="0"/>
              <a:t>‹#›</a:t>
            </a:fld>
            <a:endParaRPr lang="en-US"/>
          </a:p>
        </p:txBody>
      </p:sp>
    </p:spTree>
    <p:extLst>
      <p:ext uri="{BB962C8B-B14F-4D97-AF65-F5344CB8AC3E}">
        <p14:creationId xmlns:p14="http://schemas.microsoft.com/office/powerpoint/2010/main" val="1653607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E83764-6436-44F7-B464-00D1C8CB3121}" type="datetimeFigureOut">
              <a:rPr lang="en-US" smtClean="0"/>
              <a:t>5/8/2019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CDEA37-0FB2-4589-9662-46C9FB5BC237}" type="slidenum">
              <a:rPr lang="en-US" smtClean="0"/>
              <a:t>‹#›</a:t>
            </a:fld>
            <a:endParaRPr lang="en-US"/>
          </a:p>
        </p:txBody>
      </p:sp>
    </p:spTree>
    <p:extLst>
      <p:ext uri="{BB962C8B-B14F-4D97-AF65-F5344CB8AC3E}">
        <p14:creationId xmlns:p14="http://schemas.microsoft.com/office/powerpoint/2010/main" val="806768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736C86-AEC6-4BA0-B66F-1270590584F0}" type="datetime1">
              <a:rPr lang="en-US" smtClean="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2FF8F6-D77A-4FE6-A2EB-404E5D925894}" type="slidenum">
              <a:rPr lang="en-US" smtClean="0"/>
              <a:t>‹#›</a:t>
            </a:fld>
            <a:endParaRPr lang="en-US" dirty="0"/>
          </a:p>
        </p:txBody>
      </p:sp>
    </p:spTree>
    <p:extLst>
      <p:ext uri="{BB962C8B-B14F-4D97-AF65-F5344CB8AC3E}">
        <p14:creationId xmlns:p14="http://schemas.microsoft.com/office/powerpoint/2010/main" val="116608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407FD-4844-4190-8EEF-BAA5A5CEE3F1}" type="datetime1">
              <a:rPr lang="en-US" smtClean="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2FF8F6-D77A-4FE6-A2EB-404E5D925894}" type="slidenum">
              <a:rPr lang="en-US" smtClean="0"/>
              <a:t>‹#›</a:t>
            </a:fld>
            <a:endParaRPr lang="en-US" dirty="0"/>
          </a:p>
        </p:txBody>
      </p:sp>
    </p:spTree>
    <p:extLst>
      <p:ext uri="{BB962C8B-B14F-4D97-AF65-F5344CB8AC3E}">
        <p14:creationId xmlns:p14="http://schemas.microsoft.com/office/powerpoint/2010/main" val="35711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909149-48F6-4A18-A748-761AB97FE46A}" type="datetime1">
              <a:rPr lang="en-US" smtClean="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2FF8F6-D77A-4FE6-A2EB-404E5D925894}" type="slidenum">
              <a:rPr lang="en-US" smtClean="0"/>
              <a:t>‹#›</a:t>
            </a:fld>
            <a:endParaRPr lang="en-US" dirty="0"/>
          </a:p>
        </p:txBody>
      </p:sp>
    </p:spTree>
    <p:extLst>
      <p:ext uri="{BB962C8B-B14F-4D97-AF65-F5344CB8AC3E}">
        <p14:creationId xmlns:p14="http://schemas.microsoft.com/office/powerpoint/2010/main" val="2151987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79746D-4362-4962-9E99-01DBED1FF7E7}" type="datetime1">
              <a:rPr lang="en-US" smtClean="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2FF8F6-D77A-4FE6-A2EB-404E5D925894}" type="slidenum">
              <a:rPr lang="en-US" smtClean="0"/>
              <a:t>‹#›</a:t>
            </a:fld>
            <a:endParaRPr lang="en-US" dirty="0"/>
          </a:p>
        </p:txBody>
      </p:sp>
    </p:spTree>
    <p:extLst>
      <p:ext uri="{BB962C8B-B14F-4D97-AF65-F5344CB8AC3E}">
        <p14:creationId xmlns:p14="http://schemas.microsoft.com/office/powerpoint/2010/main" val="3757305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EA1335-1F15-464A-B99C-2B53E3157E07}" type="datetime1">
              <a:rPr lang="en-US" smtClean="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2FF8F6-D77A-4FE6-A2EB-404E5D925894}" type="slidenum">
              <a:rPr lang="en-US" smtClean="0"/>
              <a:t>‹#›</a:t>
            </a:fld>
            <a:endParaRPr lang="en-US" dirty="0"/>
          </a:p>
        </p:txBody>
      </p:sp>
    </p:spTree>
    <p:extLst>
      <p:ext uri="{BB962C8B-B14F-4D97-AF65-F5344CB8AC3E}">
        <p14:creationId xmlns:p14="http://schemas.microsoft.com/office/powerpoint/2010/main" val="3993552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56D018-5D2B-4658-897C-216A69C5EE34}" type="datetime1">
              <a:rPr lang="en-US" smtClean="0"/>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2FF8F6-D77A-4FE6-A2EB-404E5D925894}" type="slidenum">
              <a:rPr lang="en-US" smtClean="0"/>
              <a:t>‹#›</a:t>
            </a:fld>
            <a:endParaRPr lang="en-US" dirty="0"/>
          </a:p>
        </p:txBody>
      </p:sp>
    </p:spTree>
    <p:extLst>
      <p:ext uri="{BB962C8B-B14F-4D97-AF65-F5344CB8AC3E}">
        <p14:creationId xmlns:p14="http://schemas.microsoft.com/office/powerpoint/2010/main" val="1388250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84856D-0380-49C0-9056-376A480C20F7}" type="datetime1">
              <a:rPr lang="en-US" smtClean="0"/>
              <a:t>5/8/2019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2FF8F6-D77A-4FE6-A2EB-404E5D925894}" type="slidenum">
              <a:rPr lang="en-US" smtClean="0"/>
              <a:t>‹#›</a:t>
            </a:fld>
            <a:endParaRPr lang="en-US" dirty="0"/>
          </a:p>
        </p:txBody>
      </p:sp>
    </p:spTree>
    <p:extLst>
      <p:ext uri="{BB962C8B-B14F-4D97-AF65-F5344CB8AC3E}">
        <p14:creationId xmlns:p14="http://schemas.microsoft.com/office/powerpoint/2010/main" val="30217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97760B-3DD9-4520-9841-74F76DBDCFA0}" type="datetime1">
              <a:rPr lang="en-US" smtClean="0"/>
              <a:t>5/8/2019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2FF8F6-D77A-4FE6-A2EB-404E5D925894}" type="slidenum">
              <a:rPr lang="en-US" smtClean="0"/>
              <a:t>‹#›</a:t>
            </a:fld>
            <a:endParaRPr lang="en-US" dirty="0"/>
          </a:p>
        </p:txBody>
      </p:sp>
    </p:spTree>
    <p:extLst>
      <p:ext uri="{BB962C8B-B14F-4D97-AF65-F5344CB8AC3E}">
        <p14:creationId xmlns:p14="http://schemas.microsoft.com/office/powerpoint/2010/main" val="1343421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F84F5-70CD-4C4E-9260-802C7843DD24}" type="datetime1">
              <a:rPr lang="en-US" smtClean="0"/>
              <a:t>5/8/2019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a:t>
            </a:fld>
            <a:endParaRPr lang="en-US" dirty="0"/>
          </a:p>
        </p:txBody>
      </p:sp>
    </p:spTree>
    <p:extLst>
      <p:ext uri="{BB962C8B-B14F-4D97-AF65-F5344CB8AC3E}">
        <p14:creationId xmlns:p14="http://schemas.microsoft.com/office/powerpoint/2010/main" val="489878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8A5632-4CD2-4207-8E4B-937FB9400117}" type="datetime1">
              <a:rPr lang="en-US" smtClean="0"/>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2FF8F6-D77A-4FE6-A2EB-404E5D925894}" type="slidenum">
              <a:rPr lang="en-US" smtClean="0"/>
              <a:t>‹#›</a:t>
            </a:fld>
            <a:endParaRPr lang="en-US" dirty="0"/>
          </a:p>
        </p:txBody>
      </p:sp>
    </p:spTree>
    <p:extLst>
      <p:ext uri="{BB962C8B-B14F-4D97-AF65-F5344CB8AC3E}">
        <p14:creationId xmlns:p14="http://schemas.microsoft.com/office/powerpoint/2010/main" val="4151985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BE2008-BB8C-485C-8FFA-644BB670DDD4}" type="datetime1">
              <a:rPr lang="en-US" smtClean="0"/>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2FF8F6-D77A-4FE6-A2EB-404E5D925894}" type="slidenum">
              <a:rPr lang="en-US" smtClean="0"/>
              <a:t>‹#›</a:t>
            </a:fld>
            <a:endParaRPr lang="en-US" dirty="0"/>
          </a:p>
        </p:txBody>
      </p:sp>
    </p:spTree>
    <p:extLst>
      <p:ext uri="{BB962C8B-B14F-4D97-AF65-F5344CB8AC3E}">
        <p14:creationId xmlns:p14="http://schemas.microsoft.com/office/powerpoint/2010/main" val="3496168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3B8F2-F24E-4202-AD18-1D60002DDD05}" type="datetime1">
              <a:rPr lang="en-US" smtClean="0"/>
              <a:t>5/8/2019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2FF8F6-D77A-4FE6-A2EB-404E5D925894}" type="slidenum">
              <a:rPr lang="en-US" smtClean="0"/>
              <a:t>‹#›</a:t>
            </a:fld>
            <a:endParaRPr lang="en-US" dirty="0"/>
          </a:p>
        </p:txBody>
      </p:sp>
    </p:spTree>
    <p:extLst>
      <p:ext uri="{BB962C8B-B14F-4D97-AF65-F5344CB8AC3E}">
        <p14:creationId xmlns:p14="http://schemas.microsoft.com/office/powerpoint/2010/main" val="362038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www.iardc.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Succession Planning and the Challenge of the Coming Senior Tsunami</a:t>
            </a:r>
            <a:endParaRPr lang="en-US" dirty="0"/>
          </a:p>
        </p:txBody>
      </p:sp>
      <p:sp>
        <p:nvSpPr>
          <p:cNvPr id="3" name="Subtitle 2"/>
          <p:cNvSpPr>
            <a:spLocks noGrp="1"/>
          </p:cNvSpPr>
          <p:nvPr>
            <p:ph type="subTitle" idx="1"/>
          </p:nvPr>
        </p:nvSpPr>
        <p:spPr/>
        <p:txBody>
          <a:bodyPr/>
          <a:lstStyle/>
          <a:p>
            <a:r>
              <a:rPr lang="en-US" dirty="0" smtClean="0"/>
              <a:t>Ethical issues facing the Bench and Bar</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1</a:t>
            </a:fld>
            <a:endParaRPr lang="en-US" dirty="0"/>
          </a:p>
        </p:txBody>
      </p:sp>
    </p:spTree>
    <p:extLst>
      <p:ext uri="{BB962C8B-B14F-4D97-AF65-F5344CB8AC3E}">
        <p14:creationId xmlns:p14="http://schemas.microsoft.com/office/powerpoint/2010/main" val="3744971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 Succession Plan</a:t>
            </a:r>
            <a:endParaRPr lang="en-US" dirty="0"/>
          </a:p>
        </p:txBody>
      </p:sp>
      <p:sp>
        <p:nvSpPr>
          <p:cNvPr id="3" name="Content Placeholder 2"/>
          <p:cNvSpPr>
            <a:spLocks noGrp="1"/>
          </p:cNvSpPr>
          <p:nvPr>
            <p:ph idx="1"/>
          </p:nvPr>
        </p:nvSpPr>
        <p:spPr/>
        <p:txBody>
          <a:bodyPr/>
          <a:lstStyle/>
          <a:p>
            <a:r>
              <a:rPr lang="en-US" dirty="0" smtClean="0"/>
              <a:t>Have written </a:t>
            </a:r>
            <a:r>
              <a:rPr lang="en-US" dirty="0"/>
              <a:t>instructions about how to retrieve messages from the voice mail </a:t>
            </a:r>
            <a:r>
              <a:rPr lang="en-US" dirty="0" smtClean="0"/>
              <a:t>system.  </a:t>
            </a:r>
          </a:p>
          <a:p>
            <a:r>
              <a:rPr lang="en-US" dirty="0" smtClean="0"/>
              <a:t>This </a:t>
            </a:r>
            <a:r>
              <a:rPr lang="en-US" dirty="0"/>
              <a:t>can be a simple and effective way to alert callers to the sad news and to refer them to a contact person </a:t>
            </a:r>
            <a:r>
              <a:rPr lang="en-US" dirty="0" smtClean="0"/>
              <a:t>for </a:t>
            </a:r>
            <a:r>
              <a:rPr lang="en-US" dirty="0"/>
              <a:t>the return of the </a:t>
            </a:r>
            <a:r>
              <a:rPr lang="en-US" dirty="0" smtClean="0"/>
              <a:t>file.</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10</a:t>
            </a:fld>
            <a:endParaRPr lang="en-US" dirty="0"/>
          </a:p>
        </p:txBody>
      </p:sp>
    </p:spTree>
    <p:extLst>
      <p:ext uri="{BB962C8B-B14F-4D97-AF65-F5344CB8AC3E}">
        <p14:creationId xmlns:p14="http://schemas.microsoft.com/office/powerpoint/2010/main" val="1666467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 Succession Plan</a:t>
            </a:r>
            <a:endParaRPr lang="en-US" dirty="0"/>
          </a:p>
        </p:txBody>
      </p:sp>
      <p:sp>
        <p:nvSpPr>
          <p:cNvPr id="3" name="Content Placeholder 2"/>
          <p:cNvSpPr>
            <a:spLocks noGrp="1"/>
          </p:cNvSpPr>
          <p:nvPr>
            <p:ph idx="1"/>
          </p:nvPr>
        </p:nvSpPr>
        <p:spPr/>
        <p:txBody>
          <a:bodyPr/>
          <a:lstStyle/>
          <a:p>
            <a:r>
              <a:rPr lang="en-US" dirty="0" smtClean="0"/>
              <a:t>Have instructions about Closed Files.  </a:t>
            </a:r>
          </a:p>
          <a:p>
            <a:r>
              <a:rPr lang="en-US" dirty="0" smtClean="0"/>
              <a:t>List where such files are stored and how they are organized.  </a:t>
            </a:r>
          </a:p>
          <a:p>
            <a:r>
              <a:rPr lang="en-US" dirty="0" smtClean="0"/>
              <a:t>Make notations about any Original Records that require additional care.  </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11</a:t>
            </a:fld>
            <a:endParaRPr lang="en-US" dirty="0"/>
          </a:p>
        </p:txBody>
      </p:sp>
    </p:spTree>
    <p:extLst>
      <p:ext uri="{BB962C8B-B14F-4D97-AF65-F5344CB8AC3E}">
        <p14:creationId xmlns:p14="http://schemas.microsoft.com/office/powerpoint/2010/main" val="2590460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 Succession Plan</a:t>
            </a:r>
            <a:endParaRPr lang="en-US" dirty="0"/>
          </a:p>
        </p:txBody>
      </p:sp>
      <p:sp>
        <p:nvSpPr>
          <p:cNvPr id="3" name="Content Placeholder 2"/>
          <p:cNvSpPr>
            <a:spLocks noGrp="1"/>
          </p:cNvSpPr>
          <p:nvPr>
            <p:ph idx="1"/>
          </p:nvPr>
        </p:nvSpPr>
        <p:spPr/>
        <p:txBody>
          <a:bodyPr/>
          <a:lstStyle/>
          <a:p>
            <a:r>
              <a:rPr lang="en-US" dirty="0" smtClean="0"/>
              <a:t>Include </a:t>
            </a:r>
            <a:r>
              <a:rPr lang="en-US" dirty="0"/>
              <a:t>a reference to the Succession plan in any initial attorney-client agreement or the ENGAGEMENT LETTER with new </a:t>
            </a:r>
            <a:r>
              <a:rPr lang="en-US" dirty="0" smtClean="0"/>
              <a:t>clients.</a:t>
            </a:r>
          </a:p>
          <a:p>
            <a:r>
              <a:rPr lang="en-US" dirty="0" smtClean="0"/>
              <a:t>This will inform clients of the Plan in </a:t>
            </a:r>
            <a:r>
              <a:rPr lang="en-US" dirty="0"/>
              <a:t>case of death or serious </a:t>
            </a:r>
            <a:r>
              <a:rPr lang="en-US" dirty="0" smtClean="0"/>
              <a:t>illness.  </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12</a:t>
            </a:fld>
            <a:endParaRPr lang="en-US" dirty="0"/>
          </a:p>
        </p:txBody>
      </p:sp>
    </p:spTree>
    <p:extLst>
      <p:ext uri="{BB962C8B-B14F-4D97-AF65-F5344CB8AC3E}">
        <p14:creationId xmlns:p14="http://schemas.microsoft.com/office/powerpoint/2010/main" val="2447630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Wisdom of a Succession Plan</a:t>
            </a:r>
            <a:endParaRPr lang="en-US" dirty="0"/>
          </a:p>
        </p:txBody>
      </p:sp>
      <p:sp>
        <p:nvSpPr>
          <p:cNvPr id="3" name="Content Placeholder 2"/>
          <p:cNvSpPr>
            <a:spLocks noGrp="1"/>
          </p:cNvSpPr>
          <p:nvPr>
            <p:ph idx="1"/>
          </p:nvPr>
        </p:nvSpPr>
        <p:spPr/>
        <p:txBody>
          <a:bodyPr/>
          <a:lstStyle/>
          <a:p>
            <a:r>
              <a:rPr lang="en-US" dirty="0" smtClean="0"/>
              <a:t>The Sale of a Law Practice pursuant to Rule 1.17 is very difficult without a well-designed Succession Plan.</a:t>
            </a:r>
          </a:p>
          <a:p>
            <a:r>
              <a:rPr lang="en-US" dirty="0" smtClean="0"/>
              <a:t>If a Receivership becomes necessary, then the family, staff and clients may face difficulties and hardships.  </a:t>
            </a:r>
          </a:p>
          <a:p>
            <a:r>
              <a:rPr lang="en-US" dirty="0" smtClean="0"/>
              <a:t>The Receivership will be easier to manage with a Succession Plan in place.</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13</a:t>
            </a:fld>
            <a:endParaRPr lang="en-US" dirty="0"/>
          </a:p>
        </p:txBody>
      </p:sp>
    </p:spTree>
    <p:extLst>
      <p:ext uri="{BB962C8B-B14F-4D97-AF65-F5344CB8AC3E}">
        <p14:creationId xmlns:p14="http://schemas.microsoft.com/office/powerpoint/2010/main" val="2978384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Close a Law Office</a:t>
            </a:r>
            <a:endParaRPr lang="en-US" dirty="0"/>
          </a:p>
        </p:txBody>
      </p:sp>
      <p:sp>
        <p:nvSpPr>
          <p:cNvPr id="3" name="Content Placeholder 2"/>
          <p:cNvSpPr>
            <a:spLocks noGrp="1"/>
          </p:cNvSpPr>
          <p:nvPr>
            <p:ph idx="1"/>
          </p:nvPr>
        </p:nvSpPr>
        <p:spPr/>
        <p:txBody>
          <a:bodyPr/>
          <a:lstStyle/>
          <a:p>
            <a:r>
              <a:rPr lang="en-US" dirty="0"/>
              <a:t>First, focus on pending matters.  </a:t>
            </a:r>
            <a:endParaRPr lang="en-US" dirty="0" smtClean="0"/>
          </a:p>
          <a:p>
            <a:r>
              <a:rPr lang="en-US" dirty="0" smtClean="0"/>
              <a:t>Generate </a:t>
            </a:r>
            <a:r>
              <a:rPr lang="en-US" dirty="0"/>
              <a:t>a list of open </a:t>
            </a:r>
            <a:r>
              <a:rPr lang="en-US" dirty="0" smtClean="0"/>
              <a:t>files and </a:t>
            </a:r>
            <a:r>
              <a:rPr lang="en-US" dirty="0"/>
              <a:t>call the clients to tell them the bad news and urge them to speak to another attorney promptly.</a:t>
            </a:r>
          </a:p>
        </p:txBody>
      </p:sp>
      <p:sp>
        <p:nvSpPr>
          <p:cNvPr id="4" name="Slide Number Placeholder 3"/>
          <p:cNvSpPr>
            <a:spLocks noGrp="1"/>
          </p:cNvSpPr>
          <p:nvPr>
            <p:ph type="sldNum" sz="quarter" idx="12"/>
          </p:nvPr>
        </p:nvSpPr>
        <p:spPr/>
        <p:txBody>
          <a:bodyPr/>
          <a:lstStyle/>
          <a:p>
            <a:fld id="{C02FF8F6-D77A-4FE6-A2EB-404E5D925894}" type="slidenum">
              <a:rPr lang="en-US" smtClean="0"/>
              <a:t>14</a:t>
            </a:fld>
            <a:endParaRPr lang="en-US" dirty="0"/>
          </a:p>
        </p:txBody>
      </p:sp>
    </p:spTree>
    <p:extLst>
      <p:ext uri="{BB962C8B-B14F-4D97-AF65-F5344CB8AC3E}">
        <p14:creationId xmlns:p14="http://schemas.microsoft.com/office/powerpoint/2010/main" val="3037511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Close a Law Office</a:t>
            </a:r>
            <a:endParaRPr lang="en-US" dirty="0"/>
          </a:p>
        </p:txBody>
      </p:sp>
      <p:sp>
        <p:nvSpPr>
          <p:cNvPr id="3" name="Content Placeholder 2"/>
          <p:cNvSpPr>
            <a:spLocks noGrp="1"/>
          </p:cNvSpPr>
          <p:nvPr>
            <p:ph idx="1"/>
          </p:nvPr>
        </p:nvSpPr>
        <p:spPr/>
        <p:txBody>
          <a:bodyPr/>
          <a:lstStyle/>
          <a:p>
            <a:r>
              <a:rPr lang="en-US" dirty="0" smtClean="0"/>
              <a:t>Gather </a:t>
            </a:r>
            <a:r>
              <a:rPr lang="en-US" dirty="0"/>
              <a:t>records about the CTA or any Escrow account, and ascertain if any funds remain in the account.  </a:t>
            </a:r>
            <a:endParaRPr lang="en-US" dirty="0" smtClean="0"/>
          </a:p>
          <a:p>
            <a:r>
              <a:rPr lang="en-US" dirty="0" smtClean="0"/>
              <a:t>If </a:t>
            </a:r>
            <a:r>
              <a:rPr lang="en-US" dirty="0"/>
              <a:t>any funds remain, try to </a:t>
            </a:r>
            <a:r>
              <a:rPr lang="en-US" dirty="0" smtClean="0"/>
              <a:t>determine the </a:t>
            </a:r>
            <a:r>
              <a:rPr lang="en-US" dirty="0"/>
              <a:t>rightful </a:t>
            </a:r>
            <a:r>
              <a:rPr lang="en-US" dirty="0" smtClean="0"/>
              <a:t>owner.</a:t>
            </a:r>
          </a:p>
          <a:p>
            <a:r>
              <a:rPr lang="en-US" dirty="0"/>
              <a:t>Locate closed files and determine if there is any index or organizational structure to the closed files.  </a:t>
            </a:r>
          </a:p>
          <a:p>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15</a:t>
            </a:fld>
            <a:endParaRPr lang="en-US" dirty="0"/>
          </a:p>
        </p:txBody>
      </p:sp>
    </p:spTree>
    <p:extLst>
      <p:ext uri="{BB962C8B-B14F-4D97-AF65-F5344CB8AC3E}">
        <p14:creationId xmlns:p14="http://schemas.microsoft.com/office/powerpoint/2010/main" val="2798314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File Destruction Policy</a:t>
            </a:r>
            <a:endParaRPr lang="en-US" dirty="0"/>
          </a:p>
        </p:txBody>
      </p:sp>
      <p:sp>
        <p:nvSpPr>
          <p:cNvPr id="3" name="Content Placeholder 2"/>
          <p:cNvSpPr>
            <a:spLocks noGrp="1"/>
          </p:cNvSpPr>
          <p:nvPr>
            <p:ph idx="1"/>
          </p:nvPr>
        </p:nvSpPr>
        <p:spPr/>
        <p:txBody>
          <a:bodyPr>
            <a:normAutofit/>
          </a:bodyPr>
          <a:lstStyle/>
          <a:p>
            <a:r>
              <a:rPr lang="en-US" dirty="0"/>
              <a:t>Have a plan to destroy files and records after a period of time.  </a:t>
            </a:r>
            <a:endParaRPr lang="en-US" dirty="0" smtClean="0"/>
          </a:p>
          <a:p>
            <a:r>
              <a:rPr lang="en-US" dirty="0" smtClean="0"/>
              <a:t>Tell </a:t>
            </a:r>
            <a:r>
              <a:rPr lang="en-US" dirty="0"/>
              <a:t>the client about this plan to destroy documents at the very beginning of the representation.  </a:t>
            </a:r>
            <a:endParaRPr lang="en-US" dirty="0" smtClean="0"/>
          </a:p>
          <a:p>
            <a:r>
              <a:rPr lang="en-US" dirty="0" smtClean="0"/>
              <a:t>Remind </a:t>
            </a:r>
            <a:r>
              <a:rPr lang="en-US" dirty="0"/>
              <a:t>the client of </a:t>
            </a:r>
            <a:r>
              <a:rPr lang="en-US" dirty="0" smtClean="0"/>
              <a:t>the </a:t>
            </a:r>
            <a:r>
              <a:rPr lang="en-US" dirty="0"/>
              <a:t>plan </a:t>
            </a:r>
            <a:r>
              <a:rPr lang="en-US" dirty="0" smtClean="0"/>
              <a:t>at </a:t>
            </a:r>
            <a:r>
              <a:rPr lang="en-US" dirty="0"/>
              <a:t>the end of the </a:t>
            </a:r>
            <a:r>
              <a:rPr lang="en-US" dirty="0" smtClean="0"/>
              <a:t>representation.</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16</a:t>
            </a:fld>
            <a:endParaRPr lang="en-US" dirty="0"/>
          </a:p>
        </p:txBody>
      </p:sp>
    </p:spTree>
    <p:extLst>
      <p:ext uri="{BB962C8B-B14F-4D97-AF65-F5344CB8AC3E}">
        <p14:creationId xmlns:p14="http://schemas.microsoft.com/office/powerpoint/2010/main" val="3586745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Destruction Policy</a:t>
            </a:r>
            <a:endParaRPr lang="en-US" dirty="0"/>
          </a:p>
        </p:txBody>
      </p:sp>
      <p:sp>
        <p:nvSpPr>
          <p:cNvPr id="3" name="Content Placeholder 2"/>
          <p:cNvSpPr>
            <a:spLocks noGrp="1"/>
          </p:cNvSpPr>
          <p:nvPr>
            <p:ph idx="1"/>
          </p:nvPr>
        </p:nvSpPr>
        <p:spPr/>
        <p:txBody>
          <a:bodyPr/>
          <a:lstStyle/>
          <a:p>
            <a:r>
              <a:rPr lang="en-US" dirty="0" smtClean="0"/>
              <a:t>Clients provide sensitive Medical, Financial and/or Mental Health Records.</a:t>
            </a:r>
          </a:p>
          <a:p>
            <a:r>
              <a:rPr lang="en-US" dirty="0" smtClean="0"/>
              <a:t>Lawyers have a duty of Confidentiality pursuant to Rule 1.6.  </a:t>
            </a:r>
          </a:p>
          <a:p>
            <a:r>
              <a:rPr lang="en-US" dirty="0" smtClean="0"/>
              <a:t>That duty attaches to closed files.</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17</a:t>
            </a:fld>
            <a:endParaRPr lang="en-US" dirty="0"/>
          </a:p>
        </p:txBody>
      </p:sp>
    </p:spTree>
    <p:extLst>
      <p:ext uri="{BB962C8B-B14F-4D97-AF65-F5344CB8AC3E}">
        <p14:creationId xmlns:p14="http://schemas.microsoft.com/office/powerpoint/2010/main" val="1557888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a File Destruction Policy</a:t>
            </a:r>
            <a:endParaRPr lang="en-US" dirty="0"/>
          </a:p>
        </p:txBody>
      </p:sp>
      <p:sp>
        <p:nvSpPr>
          <p:cNvPr id="3" name="Content Placeholder 2"/>
          <p:cNvSpPr>
            <a:spLocks noGrp="1"/>
          </p:cNvSpPr>
          <p:nvPr>
            <p:ph idx="1"/>
          </p:nvPr>
        </p:nvSpPr>
        <p:spPr/>
        <p:txBody>
          <a:bodyPr/>
          <a:lstStyle/>
          <a:p>
            <a:r>
              <a:rPr lang="en-US" dirty="0" smtClean="0"/>
              <a:t>First inform </a:t>
            </a:r>
            <a:r>
              <a:rPr lang="en-US" dirty="0"/>
              <a:t>the client of the Document Destruction </a:t>
            </a:r>
            <a:r>
              <a:rPr lang="en-US" dirty="0" smtClean="0"/>
              <a:t>Program at the beginning of the representation.  </a:t>
            </a:r>
          </a:p>
          <a:p>
            <a:r>
              <a:rPr lang="en-US" dirty="0" smtClean="0"/>
              <a:t>Keep </a:t>
            </a:r>
            <a:r>
              <a:rPr lang="en-US" dirty="0"/>
              <a:t>Closed Files separate from Pending Files.  This is just good organization and it minimizes the risk of misfiling some documents. </a:t>
            </a:r>
          </a:p>
        </p:txBody>
      </p:sp>
      <p:sp>
        <p:nvSpPr>
          <p:cNvPr id="4" name="Slide Number Placeholder 3"/>
          <p:cNvSpPr>
            <a:spLocks noGrp="1"/>
          </p:cNvSpPr>
          <p:nvPr>
            <p:ph type="sldNum" sz="quarter" idx="12"/>
          </p:nvPr>
        </p:nvSpPr>
        <p:spPr/>
        <p:txBody>
          <a:bodyPr/>
          <a:lstStyle/>
          <a:p>
            <a:fld id="{C02FF8F6-D77A-4FE6-A2EB-404E5D925894}" type="slidenum">
              <a:rPr lang="en-US" smtClean="0"/>
              <a:t>18</a:t>
            </a:fld>
            <a:endParaRPr lang="en-US" dirty="0"/>
          </a:p>
        </p:txBody>
      </p:sp>
    </p:spTree>
    <p:extLst>
      <p:ext uri="{BB962C8B-B14F-4D97-AF65-F5344CB8AC3E}">
        <p14:creationId xmlns:p14="http://schemas.microsoft.com/office/powerpoint/2010/main" val="53298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a File Destruction Policy</a:t>
            </a:r>
            <a:endParaRPr lang="en-US" dirty="0"/>
          </a:p>
        </p:txBody>
      </p:sp>
      <p:sp>
        <p:nvSpPr>
          <p:cNvPr id="3" name="Content Placeholder 2"/>
          <p:cNvSpPr>
            <a:spLocks noGrp="1"/>
          </p:cNvSpPr>
          <p:nvPr>
            <p:ph idx="1"/>
          </p:nvPr>
        </p:nvSpPr>
        <p:spPr/>
        <p:txBody>
          <a:bodyPr/>
          <a:lstStyle/>
          <a:p>
            <a:r>
              <a:rPr lang="en-US" dirty="0" smtClean="0"/>
              <a:t>Review the file immediately after the </a:t>
            </a:r>
            <a:r>
              <a:rPr lang="en-US" dirty="0"/>
              <a:t>representation </a:t>
            </a:r>
            <a:r>
              <a:rPr lang="en-US" dirty="0" smtClean="0"/>
              <a:t>ends.  </a:t>
            </a:r>
          </a:p>
          <a:p>
            <a:r>
              <a:rPr lang="en-US" dirty="0" smtClean="0"/>
              <a:t>Return </a:t>
            </a:r>
            <a:r>
              <a:rPr lang="en-US" dirty="0"/>
              <a:t>any items that belong to the client at that </a:t>
            </a:r>
            <a:r>
              <a:rPr lang="en-US" dirty="0" smtClean="0"/>
              <a:t>time. </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19</a:t>
            </a:fld>
            <a:endParaRPr lang="en-US" dirty="0"/>
          </a:p>
        </p:txBody>
      </p:sp>
    </p:spTree>
    <p:extLst>
      <p:ext uri="{BB962C8B-B14F-4D97-AF65-F5344CB8AC3E}">
        <p14:creationId xmlns:p14="http://schemas.microsoft.com/office/powerpoint/2010/main" val="4185801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Goals of the Presentation	</a:t>
            </a:r>
            <a:endParaRPr lang="en-US" dirty="0"/>
          </a:p>
        </p:txBody>
      </p:sp>
      <p:sp>
        <p:nvSpPr>
          <p:cNvPr id="3" name="Content Placeholder 2"/>
          <p:cNvSpPr>
            <a:spLocks noGrp="1"/>
          </p:cNvSpPr>
          <p:nvPr>
            <p:ph idx="1"/>
          </p:nvPr>
        </p:nvSpPr>
        <p:spPr/>
        <p:txBody>
          <a:bodyPr/>
          <a:lstStyle/>
          <a:p>
            <a:r>
              <a:rPr lang="en-US" dirty="0" smtClean="0"/>
              <a:t>How to Create a Succession Plan</a:t>
            </a:r>
          </a:p>
          <a:p>
            <a:r>
              <a:rPr lang="en-US" dirty="0" smtClean="0"/>
              <a:t>The Aging of the Legal Profession in Illinois</a:t>
            </a:r>
          </a:p>
          <a:p>
            <a:r>
              <a:rPr lang="en-US" dirty="0" smtClean="0"/>
              <a:t>Best Practices to Avoid Receiving a Charge from the Administrator of the ARDC</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2</a:t>
            </a:fld>
            <a:endParaRPr lang="en-US" dirty="0"/>
          </a:p>
        </p:txBody>
      </p:sp>
    </p:spTree>
    <p:extLst>
      <p:ext uri="{BB962C8B-B14F-4D97-AF65-F5344CB8AC3E}">
        <p14:creationId xmlns:p14="http://schemas.microsoft.com/office/powerpoint/2010/main" val="3588737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a File Destruction Policy</a:t>
            </a:r>
            <a:endParaRPr lang="en-US" dirty="0"/>
          </a:p>
        </p:txBody>
      </p:sp>
      <p:sp>
        <p:nvSpPr>
          <p:cNvPr id="3" name="Content Placeholder 2"/>
          <p:cNvSpPr>
            <a:spLocks noGrp="1"/>
          </p:cNvSpPr>
          <p:nvPr>
            <p:ph idx="1"/>
          </p:nvPr>
        </p:nvSpPr>
        <p:spPr/>
        <p:txBody>
          <a:bodyPr/>
          <a:lstStyle/>
          <a:p>
            <a:r>
              <a:rPr lang="en-US" dirty="0" smtClean="0"/>
              <a:t>Make </a:t>
            </a:r>
            <a:r>
              <a:rPr lang="en-US" dirty="0"/>
              <a:t>a record of the Name of the Client, the Nature of the representation, and when the file was closed.  </a:t>
            </a:r>
            <a:endParaRPr lang="en-US" dirty="0" smtClean="0"/>
          </a:p>
          <a:p>
            <a:r>
              <a:rPr lang="en-US" dirty="0" smtClean="0"/>
              <a:t>This </a:t>
            </a:r>
            <a:r>
              <a:rPr lang="en-US" dirty="0"/>
              <a:t>information is important for screening for potential Conflicts of Interests that may arise </a:t>
            </a:r>
            <a:r>
              <a:rPr lang="en-US" dirty="0" smtClean="0"/>
              <a:t>when a </a:t>
            </a:r>
            <a:r>
              <a:rPr lang="en-US" dirty="0"/>
              <a:t>new </a:t>
            </a:r>
            <a:r>
              <a:rPr lang="en-US" dirty="0" smtClean="0"/>
              <a:t>client walks </a:t>
            </a:r>
            <a:r>
              <a:rPr lang="en-US" dirty="0"/>
              <a:t>into your office.</a:t>
            </a:r>
          </a:p>
        </p:txBody>
      </p:sp>
      <p:sp>
        <p:nvSpPr>
          <p:cNvPr id="4" name="Slide Number Placeholder 3"/>
          <p:cNvSpPr>
            <a:spLocks noGrp="1"/>
          </p:cNvSpPr>
          <p:nvPr>
            <p:ph type="sldNum" sz="quarter" idx="12"/>
          </p:nvPr>
        </p:nvSpPr>
        <p:spPr/>
        <p:txBody>
          <a:bodyPr/>
          <a:lstStyle/>
          <a:p>
            <a:fld id="{C02FF8F6-D77A-4FE6-A2EB-404E5D925894}" type="slidenum">
              <a:rPr lang="en-US" smtClean="0"/>
              <a:t>20</a:t>
            </a:fld>
            <a:endParaRPr lang="en-US" dirty="0"/>
          </a:p>
        </p:txBody>
      </p:sp>
    </p:spTree>
    <p:extLst>
      <p:ext uri="{BB962C8B-B14F-4D97-AF65-F5344CB8AC3E}">
        <p14:creationId xmlns:p14="http://schemas.microsoft.com/office/powerpoint/2010/main" val="3927604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a File Destruction Policy</a:t>
            </a:r>
            <a:endParaRPr lang="en-US" dirty="0"/>
          </a:p>
        </p:txBody>
      </p:sp>
      <p:sp>
        <p:nvSpPr>
          <p:cNvPr id="3" name="Content Placeholder 2"/>
          <p:cNvSpPr>
            <a:spLocks noGrp="1"/>
          </p:cNvSpPr>
          <p:nvPr>
            <p:ph idx="1"/>
          </p:nvPr>
        </p:nvSpPr>
        <p:spPr/>
        <p:txBody>
          <a:bodyPr>
            <a:normAutofit/>
          </a:bodyPr>
          <a:lstStyle/>
          <a:p>
            <a:r>
              <a:rPr lang="en-US" dirty="0" smtClean="0"/>
              <a:t>Destroy </a:t>
            </a:r>
            <a:r>
              <a:rPr lang="en-US" dirty="0"/>
              <a:t>the documents in a manner that will not undermine an attorney’s duty to maintain confidences and secrets.  </a:t>
            </a:r>
            <a:endParaRPr lang="en-US" dirty="0" smtClean="0"/>
          </a:p>
          <a:p>
            <a:r>
              <a:rPr lang="en-US" dirty="0" smtClean="0"/>
              <a:t>The </a:t>
            </a:r>
            <a:r>
              <a:rPr lang="en-US" dirty="0"/>
              <a:t>better practice is to shred or pay for the destruction of the files and records.  </a:t>
            </a:r>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C02FF8F6-D77A-4FE6-A2EB-404E5D925894}" type="slidenum">
              <a:rPr lang="en-US" smtClean="0"/>
              <a:t>21</a:t>
            </a:fld>
            <a:endParaRPr lang="en-US" dirty="0"/>
          </a:p>
        </p:txBody>
      </p:sp>
    </p:spTree>
    <p:extLst>
      <p:ext uri="{BB962C8B-B14F-4D97-AF65-F5344CB8AC3E}">
        <p14:creationId xmlns:p14="http://schemas.microsoft.com/office/powerpoint/2010/main" val="3435376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a File Destruction Policy</a:t>
            </a:r>
            <a:endParaRPr lang="en-US" dirty="0"/>
          </a:p>
        </p:txBody>
      </p:sp>
      <p:sp>
        <p:nvSpPr>
          <p:cNvPr id="3" name="Content Placeholder 2"/>
          <p:cNvSpPr>
            <a:spLocks noGrp="1"/>
          </p:cNvSpPr>
          <p:nvPr>
            <p:ph idx="1"/>
          </p:nvPr>
        </p:nvSpPr>
        <p:spPr/>
        <p:txBody>
          <a:bodyPr/>
          <a:lstStyle/>
          <a:p>
            <a:r>
              <a:rPr lang="en-US" dirty="0" smtClean="0"/>
              <a:t>Do not place the documents in a dumpster.  </a:t>
            </a:r>
          </a:p>
          <a:p>
            <a:r>
              <a:rPr lang="en-US" dirty="0" smtClean="0"/>
              <a:t>Dispose of the documents in a manner that will not allow someone else to obtain this information.  </a:t>
            </a:r>
          </a:p>
          <a:p>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22</a:t>
            </a:fld>
            <a:endParaRPr lang="en-US" dirty="0"/>
          </a:p>
        </p:txBody>
      </p:sp>
    </p:spTree>
    <p:extLst>
      <p:ext uri="{BB962C8B-B14F-4D97-AF65-F5344CB8AC3E}">
        <p14:creationId xmlns:p14="http://schemas.microsoft.com/office/powerpoint/2010/main" val="4226922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a File Destruction Policy</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Will </a:t>
            </a:r>
            <a:r>
              <a:rPr lang="en-US" b="1" dirty="0"/>
              <a:t>Depository </a:t>
            </a:r>
            <a:r>
              <a:rPr lang="en-US" b="1" dirty="0" smtClean="0"/>
              <a:t>Act </a:t>
            </a:r>
            <a:r>
              <a:rPr lang="en-US" dirty="0" smtClean="0"/>
              <a:t>may be useful.  </a:t>
            </a:r>
          </a:p>
          <a:p>
            <a:r>
              <a:rPr lang="en-US" dirty="0" smtClean="0"/>
              <a:t>This </a:t>
            </a:r>
            <a:r>
              <a:rPr lang="en-US" dirty="0"/>
              <a:t>Act </a:t>
            </a:r>
            <a:r>
              <a:rPr lang="en-US" dirty="0" smtClean="0"/>
              <a:t>provides </a:t>
            </a:r>
            <a:r>
              <a:rPr lang="en-US" dirty="0"/>
              <a:t>that the attorney, or representative of the estate of </a:t>
            </a:r>
            <a:r>
              <a:rPr lang="en-US" dirty="0" smtClean="0"/>
              <a:t>a deceased attorney</a:t>
            </a:r>
            <a:r>
              <a:rPr lang="en-US" dirty="0"/>
              <a:t>, may deposit such wills with the Illinois Secretary of State. </a:t>
            </a:r>
            <a:endParaRPr lang="en-US" dirty="0" smtClean="0"/>
          </a:p>
          <a:p>
            <a:r>
              <a:rPr lang="en-US" dirty="0"/>
              <a:t>The Citation is 15 ILCS </a:t>
            </a:r>
            <a:r>
              <a:rPr lang="en-US" dirty="0" smtClean="0"/>
              <a:t>305/5.15.</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23</a:t>
            </a:fld>
            <a:endParaRPr lang="en-US" dirty="0"/>
          </a:p>
        </p:txBody>
      </p:sp>
    </p:spTree>
    <p:extLst>
      <p:ext uri="{BB962C8B-B14F-4D97-AF65-F5344CB8AC3E}">
        <p14:creationId xmlns:p14="http://schemas.microsoft.com/office/powerpoint/2010/main" val="1936994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Aging of the Legal Profession</a:t>
            </a:r>
            <a:endParaRPr lang="en-US" dirty="0"/>
          </a:p>
        </p:txBody>
      </p:sp>
      <p:sp>
        <p:nvSpPr>
          <p:cNvPr id="3" name="Content Placeholder 2"/>
          <p:cNvSpPr>
            <a:spLocks noGrp="1"/>
          </p:cNvSpPr>
          <p:nvPr>
            <p:ph idx="1"/>
          </p:nvPr>
        </p:nvSpPr>
        <p:spPr/>
        <p:txBody>
          <a:bodyPr/>
          <a:lstStyle/>
          <a:p>
            <a:r>
              <a:rPr lang="en-US" dirty="0"/>
              <a:t>It is a foreseeable circumstance that Illinois will see a rise in the number of attorneys over 65 years of </a:t>
            </a:r>
            <a:r>
              <a:rPr lang="en-US" dirty="0" smtClean="0"/>
              <a:t>age.  </a:t>
            </a:r>
          </a:p>
          <a:p>
            <a:r>
              <a:rPr lang="en-US" dirty="0"/>
              <a:t>This will create some challenges because some attorneys may be practicing without adequate </a:t>
            </a:r>
            <a:r>
              <a:rPr lang="en-US" dirty="0" smtClean="0"/>
              <a:t>support.</a:t>
            </a:r>
          </a:p>
          <a:p>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24</a:t>
            </a:fld>
            <a:endParaRPr lang="en-US" dirty="0"/>
          </a:p>
        </p:txBody>
      </p:sp>
    </p:spTree>
    <p:extLst>
      <p:ext uri="{BB962C8B-B14F-4D97-AF65-F5344CB8AC3E}">
        <p14:creationId xmlns:p14="http://schemas.microsoft.com/office/powerpoint/2010/main" val="2506610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Aging of the Legal Profession.</a:t>
            </a:r>
            <a:endParaRPr lang="en-US" dirty="0"/>
          </a:p>
        </p:txBody>
      </p:sp>
      <p:sp>
        <p:nvSpPr>
          <p:cNvPr id="3" name="Content Placeholder 2"/>
          <p:cNvSpPr>
            <a:spLocks noGrp="1"/>
          </p:cNvSpPr>
          <p:nvPr>
            <p:ph idx="1"/>
          </p:nvPr>
        </p:nvSpPr>
        <p:spPr/>
        <p:txBody>
          <a:bodyPr/>
          <a:lstStyle/>
          <a:p>
            <a:r>
              <a:rPr lang="en-US" dirty="0" smtClean="0"/>
              <a:t>NOBC- APRL Report</a:t>
            </a:r>
          </a:p>
          <a:p>
            <a:r>
              <a:rPr lang="en-US" dirty="0"/>
              <a:t>Premise of the </a:t>
            </a:r>
            <a:r>
              <a:rPr lang="en-US" dirty="0" smtClean="0"/>
              <a:t>Report </a:t>
            </a:r>
            <a:r>
              <a:rPr lang="en-US" dirty="0"/>
              <a:t>was that the increase number of Senior Attorneys remaining in the practice will create the potential for different problems for the Bar, Disciplinary Agencies and the </a:t>
            </a:r>
            <a:r>
              <a:rPr lang="en-US" dirty="0" smtClean="0"/>
              <a:t>Court.  </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25</a:t>
            </a:fld>
            <a:endParaRPr lang="en-US" dirty="0"/>
          </a:p>
        </p:txBody>
      </p:sp>
    </p:spTree>
    <p:extLst>
      <p:ext uri="{BB962C8B-B14F-4D97-AF65-F5344CB8AC3E}">
        <p14:creationId xmlns:p14="http://schemas.microsoft.com/office/powerpoint/2010/main" val="31353041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Aging of the Profession</a:t>
            </a:r>
            <a:endParaRPr lang="en-US" dirty="0"/>
          </a:p>
        </p:txBody>
      </p:sp>
      <p:sp>
        <p:nvSpPr>
          <p:cNvPr id="3" name="Content Placeholder 2"/>
          <p:cNvSpPr>
            <a:spLocks noGrp="1"/>
          </p:cNvSpPr>
          <p:nvPr>
            <p:ph idx="1"/>
          </p:nvPr>
        </p:nvSpPr>
        <p:spPr/>
        <p:txBody>
          <a:bodyPr/>
          <a:lstStyle/>
          <a:p>
            <a:r>
              <a:rPr lang="en-US" dirty="0" smtClean="0"/>
              <a:t>Report notes that it may </a:t>
            </a:r>
            <a:r>
              <a:rPr lang="en-US" dirty="0"/>
              <a:t>be necessary to protect the public while preserving the integrity and dignity of Senior Attorneys who otherwise have had a long career with no blemishes but now suffer from </a:t>
            </a:r>
            <a:r>
              <a:rPr lang="en-US" dirty="0" smtClean="0"/>
              <a:t>Age Related Issues.</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26</a:t>
            </a:fld>
            <a:endParaRPr lang="en-US" dirty="0"/>
          </a:p>
        </p:txBody>
      </p:sp>
    </p:spTree>
    <p:extLst>
      <p:ext uri="{BB962C8B-B14F-4D97-AF65-F5344CB8AC3E}">
        <p14:creationId xmlns:p14="http://schemas.microsoft.com/office/powerpoint/2010/main" val="3764418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Aging of the Profession</a:t>
            </a:r>
            <a:endParaRPr lang="en-US" dirty="0"/>
          </a:p>
        </p:txBody>
      </p:sp>
      <p:sp>
        <p:nvSpPr>
          <p:cNvPr id="3" name="Content Placeholder 2"/>
          <p:cNvSpPr>
            <a:spLocks noGrp="1"/>
          </p:cNvSpPr>
          <p:nvPr>
            <p:ph idx="1"/>
          </p:nvPr>
        </p:nvSpPr>
        <p:spPr/>
        <p:txBody>
          <a:bodyPr/>
          <a:lstStyle/>
          <a:p>
            <a:r>
              <a:rPr lang="en-US" dirty="0"/>
              <a:t>Why are we seeing More Senior Attorneys over the next 15 years? </a:t>
            </a:r>
            <a:endParaRPr lang="en-US" dirty="0" smtClean="0"/>
          </a:p>
          <a:p>
            <a:r>
              <a:rPr lang="en-US" dirty="0"/>
              <a:t>Increase in the number of attorneys from roughly 1960 until </a:t>
            </a:r>
            <a:r>
              <a:rPr lang="en-US" dirty="0" smtClean="0"/>
              <a:t>2007.</a:t>
            </a:r>
          </a:p>
          <a:p>
            <a:r>
              <a:rPr lang="en-US" dirty="0"/>
              <a:t>demographic trend- number of people over 65 will double in 25 years and proportion of population over 65 will grow from 13% to 20%; </a:t>
            </a:r>
            <a:r>
              <a:rPr lang="en-US" dirty="0" smtClean="0"/>
              <a:t> </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27</a:t>
            </a:fld>
            <a:endParaRPr lang="en-US" dirty="0"/>
          </a:p>
        </p:txBody>
      </p:sp>
    </p:spTree>
    <p:extLst>
      <p:ext uri="{BB962C8B-B14F-4D97-AF65-F5344CB8AC3E}">
        <p14:creationId xmlns:p14="http://schemas.microsoft.com/office/powerpoint/2010/main" val="2387835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Aging in the Legal Profession</a:t>
            </a:r>
            <a:endParaRPr lang="en-US" dirty="0"/>
          </a:p>
        </p:txBody>
      </p:sp>
      <p:sp>
        <p:nvSpPr>
          <p:cNvPr id="3" name="Content Placeholder 2"/>
          <p:cNvSpPr>
            <a:spLocks noGrp="1"/>
          </p:cNvSpPr>
          <p:nvPr>
            <p:ph idx="1"/>
          </p:nvPr>
        </p:nvSpPr>
        <p:spPr/>
        <p:txBody>
          <a:bodyPr/>
          <a:lstStyle/>
          <a:p>
            <a:pPr lvl="0"/>
            <a:r>
              <a:rPr lang="en-US" dirty="0"/>
              <a:t>improvements in Health </a:t>
            </a:r>
            <a:r>
              <a:rPr lang="en-US" dirty="0" smtClean="0"/>
              <a:t>care.  </a:t>
            </a:r>
            <a:endParaRPr lang="en-US" dirty="0"/>
          </a:p>
          <a:p>
            <a:pPr lvl="0"/>
            <a:r>
              <a:rPr lang="en-US" dirty="0"/>
              <a:t>strong desire to serve others by </a:t>
            </a:r>
            <a:r>
              <a:rPr lang="en-US" dirty="0" smtClean="0"/>
              <a:t>attorneys.  </a:t>
            </a:r>
            <a:endParaRPr lang="en-US" dirty="0"/>
          </a:p>
          <a:p>
            <a:r>
              <a:rPr lang="en-US" dirty="0"/>
              <a:t>economic </a:t>
            </a:r>
            <a:r>
              <a:rPr lang="en-US" dirty="0" smtClean="0"/>
              <a:t>necessity. </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28</a:t>
            </a:fld>
            <a:endParaRPr lang="en-US" dirty="0"/>
          </a:p>
        </p:txBody>
      </p:sp>
    </p:spTree>
    <p:extLst>
      <p:ext uri="{BB962C8B-B14F-4D97-AF65-F5344CB8AC3E}">
        <p14:creationId xmlns:p14="http://schemas.microsoft.com/office/powerpoint/2010/main" val="41775672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Aging in the Legal Profession</a:t>
            </a:r>
            <a:endParaRPr lang="en-US" dirty="0"/>
          </a:p>
        </p:txBody>
      </p:sp>
      <p:sp>
        <p:nvSpPr>
          <p:cNvPr id="3" name="Content Placeholder 2"/>
          <p:cNvSpPr>
            <a:spLocks noGrp="1"/>
          </p:cNvSpPr>
          <p:nvPr>
            <p:ph idx="1"/>
          </p:nvPr>
        </p:nvSpPr>
        <p:spPr/>
        <p:txBody>
          <a:bodyPr/>
          <a:lstStyle/>
          <a:p>
            <a:r>
              <a:rPr lang="en-US" dirty="0"/>
              <a:t>Related </a:t>
            </a:r>
            <a:r>
              <a:rPr lang="en-US" dirty="0" smtClean="0"/>
              <a:t>concern is that sudden </a:t>
            </a:r>
            <a:r>
              <a:rPr lang="en-US" dirty="0"/>
              <a:t>death or incapacity </a:t>
            </a:r>
            <a:r>
              <a:rPr lang="en-US" dirty="0" smtClean="0"/>
              <a:t>may </a:t>
            </a:r>
            <a:r>
              <a:rPr lang="en-US" dirty="0"/>
              <a:t>strike any attorney at any age.  </a:t>
            </a:r>
            <a:endParaRPr lang="en-US" dirty="0" smtClean="0"/>
          </a:p>
          <a:p>
            <a:r>
              <a:rPr lang="en-US" dirty="0" smtClean="0"/>
              <a:t>Attorneys </a:t>
            </a:r>
            <a:r>
              <a:rPr lang="en-US" dirty="0"/>
              <a:t>should have a plan to designate a successor to care for client matters if such a misfortune should occur.  </a:t>
            </a:r>
            <a:endParaRPr lang="en-US" dirty="0" smtClean="0"/>
          </a:p>
          <a:p>
            <a:r>
              <a:rPr lang="en-US" dirty="0" smtClean="0"/>
              <a:t>Report </a:t>
            </a:r>
            <a:r>
              <a:rPr lang="en-US" dirty="0"/>
              <a:t>urges Rules and Procedures on </a:t>
            </a:r>
            <a:r>
              <a:rPr lang="en-US" dirty="0" smtClean="0"/>
              <a:t>all of these topics.</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29</a:t>
            </a:fld>
            <a:endParaRPr lang="en-US" dirty="0"/>
          </a:p>
        </p:txBody>
      </p:sp>
    </p:spTree>
    <p:extLst>
      <p:ext uri="{BB962C8B-B14F-4D97-AF65-F5344CB8AC3E}">
        <p14:creationId xmlns:p14="http://schemas.microsoft.com/office/powerpoint/2010/main" val="3320330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Goal</a:t>
            </a:r>
            <a:endParaRPr lang="en-US" dirty="0"/>
          </a:p>
        </p:txBody>
      </p:sp>
      <p:sp>
        <p:nvSpPr>
          <p:cNvPr id="3" name="Content Placeholder 2"/>
          <p:cNvSpPr>
            <a:spLocks noGrp="1"/>
          </p:cNvSpPr>
          <p:nvPr>
            <p:ph idx="1"/>
          </p:nvPr>
        </p:nvSpPr>
        <p:spPr/>
        <p:txBody>
          <a:bodyPr/>
          <a:lstStyle/>
          <a:p>
            <a:r>
              <a:rPr lang="en-US" dirty="0" smtClean="0"/>
              <a:t>Why you should Create a Succession Plan</a:t>
            </a:r>
          </a:p>
          <a:p>
            <a:r>
              <a:rPr lang="en-US" dirty="0" smtClean="0"/>
              <a:t>Elements of that Plan</a:t>
            </a:r>
          </a:p>
          <a:p>
            <a:r>
              <a:rPr lang="en-US" dirty="0" smtClean="0"/>
              <a:t>Rule 1.3 and the Duty of Diligence</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3</a:t>
            </a:fld>
            <a:endParaRPr lang="en-US" dirty="0"/>
          </a:p>
        </p:txBody>
      </p:sp>
    </p:spTree>
    <p:extLst>
      <p:ext uri="{BB962C8B-B14F-4D97-AF65-F5344CB8AC3E}">
        <p14:creationId xmlns:p14="http://schemas.microsoft.com/office/powerpoint/2010/main" val="35812552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Recommendations of the Report</a:t>
            </a:r>
            <a:endParaRPr lang="en-US" dirty="0"/>
          </a:p>
        </p:txBody>
      </p:sp>
      <p:sp>
        <p:nvSpPr>
          <p:cNvPr id="3" name="Content Placeholder 2"/>
          <p:cNvSpPr>
            <a:spLocks noGrp="1"/>
          </p:cNvSpPr>
          <p:nvPr>
            <p:ph idx="1"/>
          </p:nvPr>
        </p:nvSpPr>
        <p:spPr/>
        <p:txBody>
          <a:bodyPr>
            <a:normAutofit/>
          </a:bodyPr>
          <a:lstStyle/>
          <a:p>
            <a:r>
              <a:rPr lang="en-US" dirty="0"/>
              <a:t>First- to assess the size of the group to allow planning and a sense of the need of the program;  </a:t>
            </a:r>
          </a:p>
          <a:p>
            <a:r>
              <a:rPr lang="en-US" dirty="0"/>
              <a:t>provide planning ahead and law practice Transfer </a:t>
            </a:r>
            <a:r>
              <a:rPr lang="en-US" dirty="0" smtClean="0"/>
              <a:t>Guidance.</a:t>
            </a:r>
          </a:p>
          <a:p>
            <a:r>
              <a:rPr lang="en-US" dirty="0"/>
              <a:t>update Rules and Procedures to follow upon death or disappearance of an attorney. </a:t>
            </a:r>
          </a:p>
        </p:txBody>
      </p:sp>
      <p:sp>
        <p:nvSpPr>
          <p:cNvPr id="4" name="Slide Number Placeholder 3"/>
          <p:cNvSpPr>
            <a:spLocks noGrp="1"/>
          </p:cNvSpPr>
          <p:nvPr>
            <p:ph type="sldNum" sz="quarter" idx="12"/>
          </p:nvPr>
        </p:nvSpPr>
        <p:spPr/>
        <p:txBody>
          <a:bodyPr/>
          <a:lstStyle/>
          <a:p>
            <a:fld id="{C02FF8F6-D77A-4FE6-A2EB-404E5D925894}" type="slidenum">
              <a:rPr lang="en-US" smtClean="0"/>
              <a:t>30</a:t>
            </a:fld>
            <a:endParaRPr lang="en-US" dirty="0"/>
          </a:p>
        </p:txBody>
      </p:sp>
    </p:spTree>
    <p:extLst>
      <p:ext uri="{BB962C8B-B14F-4D97-AF65-F5344CB8AC3E}">
        <p14:creationId xmlns:p14="http://schemas.microsoft.com/office/powerpoint/2010/main" val="2210824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of the Report</a:t>
            </a:r>
            <a:endParaRPr lang="en-US" dirty="0"/>
          </a:p>
        </p:txBody>
      </p:sp>
      <p:sp>
        <p:nvSpPr>
          <p:cNvPr id="3" name="Content Placeholder 2"/>
          <p:cNvSpPr>
            <a:spLocks noGrp="1"/>
          </p:cNvSpPr>
          <p:nvPr>
            <p:ph idx="1"/>
          </p:nvPr>
        </p:nvSpPr>
        <p:spPr/>
        <p:txBody>
          <a:bodyPr/>
          <a:lstStyle/>
          <a:p>
            <a:r>
              <a:rPr lang="en-US" dirty="0"/>
              <a:t>require attorneys to designate a successor in advance in case of death or </a:t>
            </a:r>
            <a:r>
              <a:rPr lang="en-US" dirty="0" smtClean="0"/>
              <a:t>incapacity.</a:t>
            </a:r>
          </a:p>
          <a:p>
            <a:r>
              <a:rPr lang="en-US" dirty="0"/>
              <a:t>Develop CLE programs to promote and educate attorneys on designating a successor and to establish Succession Plans if misfortune should occur.</a:t>
            </a:r>
          </a:p>
        </p:txBody>
      </p:sp>
      <p:sp>
        <p:nvSpPr>
          <p:cNvPr id="4" name="Slide Number Placeholder 3"/>
          <p:cNvSpPr>
            <a:spLocks noGrp="1"/>
          </p:cNvSpPr>
          <p:nvPr>
            <p:ph type="sldNum" sz="quarter" idx="12"/>
          </p:nvPr>
        </p:nvSpPr>
        <p:spPr/>
        <p:txBody>
          <a:bodyPr/>
          <a:lstStyle/>
          <a:p>
            <a:fld id="{C02FF8F6-D77A-4FE6-A2EB-404E5D925894}" type="slidenum">
              <a:rPr lang="en-US" smtClean="0"/>
              <a:t>31</a:t>
            </a:fld>
            <a:endParaRPr lang="en-US" dirty="0"/>
          </a:p>
        </p:txBody>
      </p:sp>
    </p:spTree>
    <p:extLst>
      <p:ext uri="{BB962C8B-B14F-4D97-AF65-F5344CB8AC3E}">
        <p14:creationId xmlns:p14="http://schemas.microsoft.com/office/powerpoint/2010/main" val="134701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of the Report</a:t>
            </a:r>
            <a:endParaRPr lang="en-US" dirty="0"/>
          </a:p>
        </p:txBody>
      </p:sp>
      <p:sp>
        <p:nvSpPr>
          <p:cNvPr id="3" name="Content Placeholder 2"/>
          <p:cNvSpPr>
            <a:spLocks noGrp="1"/>
          </p:cNvSpPr>
          <p:nvPr>
            <p:ph idx="1"/>
          </p:nvPr>
        </p:nvSpPr>
        <p:spPr/>
        <p:txBody>
          <a:bodyPr/>
          <a:lstStyle/>
          <a:p>
            <a:r>
              <a:rPr lang="en-US" dirty="0"/>
              <a:t>permit the Sale of a law practice is an important option recommended by the Report.  </a:t>
            </a:r>
            <a:endParaRPr lang="en-US" dirty="0" smtClean="0"/>
          </a:p>
          <a:p>
            <a:r>
              <a:rPr lang="en-US" dirty="0" smtClean="0"/>
              <a:t>Rule </a:t>
            </a:r>
            <a:r>
              <a:rPr lang="en-US" dirty="0"/>
              <a:t>1.17 of the IRPC of 2010 explicitly provides for the sale of a law practice. </a:t>
            </a:r>
          </a:p>
        </p:txBody>
      </p:sp>
      <p:sp>
        <p:nvSpPr>
          <p:cNvPr id="4" name="Slide Number Placeholder 3"/>
          <p:cNvSpPr>
            <a:spLocks noGrp="1"/>
          </p:cNvSpPr>
          <p:nvPr>
            <p:ph type="sldNum" sz="quarter" idx="12"/>
          </p:nvPr>
        </p:nvSpPr>
        <p:spPr/>
        <p:txBody>
          <a:bodyPr/>
          <a:lstStyle/>
          <a:p>
            <a:fld id="{C02FF8F6-D77A-4FE6-A2EB-404E5D925894}" type="slidenum">
              <a:rPr lang="en-US" smtClean="0"/>
              <a:t>32</a:t>
            </a:fld>
            <a:endParaRPr lang="en-US" dirty="0"/>
          </a:p>
        </p:txBody>
      </p:sp>
    </p:spTree>
    <p:extLst>
      <p:ext uri="{BB962C8B-B14F-4D97-AF65-F5344CB8AC3E}">
        <p14:creationId xmlns:p14="http://schemas.microsoft.com/office/powerpoint/2010/main" val="1434958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of the Report </a:t>
            </a:r>
            <a:endParaRPr lang="en-US" dirty="0"/>
          </a:p>
        </p:txBody>
      </p:sp>
      <p:sp>
        <p:nvSpPr>
          <p:cNvPr id="3" name="Content Placeholder 2"/>
          <p:cNvSpPr>
            <a:spLocks noGrp="1"/>
          </p:cNvSpPr>
          <p:nvPr>
            <p:ph idx="1"/>
          </p:nvPr>
        </p:nvSpPr>
        <p:spPr/>
        <p:txBody>
          <a:bodyPr/>
          <a:lstStyle/>
          <a:p>
            <a:r>
              <a:rPr lang="en-US" dirty="0"/>
              <a:t>Report suggests the need to develop appropriate responses to age-impaired attorneys.  </a:t>
            </a:r>
            <a:endParaRPr lang="en-US" dirty="0" smtClean="0"/>
          </a:p>
          <a:p>
            <a:r>
              <a:rPr lang="en-US" dirty="0" smtClean="0"/>
              <a:t>Report </a:t>
            </a:r>
            <a:r>
              <a:rPr lang="en-US" dirty="0"/>
              <a:t>notes </a:t>
            </a:r>
            <a:r>
              <a:rPr lang="en-US" dirty="0" smtClean="0"/>
              <a:t>the Rule 8.3 dilemma and how an age-impaired lawyer may not fit with any duty to Report Misconduct. </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33</a:t>
            </a:fld>
            <a:endParaRPr lang="en-US" dirty="0"/>
          </a:p>
        </p:txBody>
      </p:sp>
    </p:spTree>
    <p:extLst>
      <p:ext uri="{BB962C8B-B14F-4D97-AF65-F5344CB8AC3E}">
        <p14:creationId xmlns:p14="http://schemas.microsoft.com/office/powerpoint/2010/main" val="76698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of the Report </a:t>
            </a:r>
            <a:endParaRPr lang="en-US" dirty="0"/>
          </a:p>
        </p:txBody>
      </p:sp>
      <p:sp>
        <p:nvSpPr>
          <p:cNvPr id="3" name="Content Placeholder 2"/>
          <p:cNvSpPr>
            <a:spLocks noGrp="1"/>
          </p:cNvSpPr>
          <p:nvPr>
            <p:ph idx="1"/>
          </p:nvPr>
        </p:nvSpPr>
        <p:spPr/>
        <p:txBody>
          <a:bodyPr/>
          <a:lstStyle/>
          <a:p>
            <a:r>
              <a:rPr lang="en-US" dirty="0"/>
              <a:t>Report encourages the use of the LAP </a:t>
            </a:r>
            <a:r>
              <a:rPr lang="en-US" dirty="0" smtClean="0"/>
              <a:t>Model.  </a:t>
            </a:r>
          </a:p>
          <a:p>
            <a:r>
              <a:rPr lang="en-US" dirty="0" smtClean="0"/>
              <a:t>LAP is </a:t>
            </a:r>
            <a:r>
              <a:rPr lang="en-US" dirty="0"/>
              <a:t>non-adversarial </a:t>
            </a:r>
            <a:endParaRPr lang="en-US" dirty="0" smtClean="0"/>
          </a:p>
          <a:p>
            <a:r>
              <a:rPr lang="en-US" dirty="0" smtClean="0"/>
              <a:t>LAP </a:t>
            </a:r>
            <a:r>
              <a:rPr lang="en-US" dirty="0"/>
              <a:t>has healthcare resources that may be essential to evaluate the extent of the problem. </a:t>
            </a:r>
          </a:p>
        </p:txBody>
      </p:sp>
      <p:sp>
        <p:nvSpPr>
          <p:cNvPr id="4" name="Slide Number Placeholder 3"/>
          <p:cNvSpPr>
            <a:spLocks noGrp="1"/>
          </p:cNvSpPr>
          <p:nvPr>
            <p:ph type="sldNum" sz="quarter" idx="12"/>
          </p:nvPr>
        </p:nvSpPr>
        <p:spPr/>
        <p:txBody>
          <a:bodyPr/>
          <a:lstStyle/>
          <a:p>
            <a:fld id="{C02FF8F6-D77A-4FE6-A2EB-404E5D925894}" type="slidenum">
              <a:rPr lang="en-US" smtClean="0"/>
              <a:t>34</a:t>
            </a:fld>
            <a:endParaRPr lang="en-US" dirty="0"/>
          </a:p>
        </p:txBody>
      </p:sp>
    </p:spTree>
    <p:extLst>
      <p:ext uri="{BB962C8B-B14F-4D97-AF65-F5344CB8AC3E}">
        <p14:creationId xmlns:p14="http://schemas.microsoft.com/office/powerpoint/2010/main" val="15307920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of the Report </a:t>
            </a:r>
            <a:endParaRPr lang="en-US" dirty="0"/>
          </a:p>
        </p:txBody>
      </p:sp>
      <p:sp>
        <p:nvSpPr>
          <p:cNvPr id="3" name="Content Placeholder 2"/>
          <p:cNvSpPr>
            <a:spLocks noGrp="1"/>
          </p:cNvSpPr>
          <p:nvPr>
            <p:ph idx="1"/>
          </p:nvPr>
        </p:nvSpPr>
        <p:spPr/>
        <p:txBody>
          <a:bodyPr>
            <a:normAutofit/>
          </a:bodyPr>
          <a:lstStyle/>
          <a:p>
            <a:r>
              <a:rPr lang="en-US" dirty="0"/>
              <a:t>The LAP program is devoting more and more resources to this problem as well.  </a:t>
            </a:r>
            <a:endParaRPr lang="en-US" dirty="0" smtClean="0"/>
          </a:p>
          <a:p>
            <a:r>
              <a:rPr lang="en-US" dirty="0" smtClean="0"/>
              <a:t>LAP will seek to </a:t>
            </a:r>
            <a:r>
              <a:rPr lang="en-US" dirty="0"/>
              <a:t>persuade the attorney to obtain a physical by a physician or specialist, eliminate certain work duties or encourage retirement if necessary.</a:t>
            </a:r>
          </a:p>
        </p:txBody>
      </p:sp>
      <p:sp>
        <p:nvSpPr>
          <p:cNvPr id="4" name="Slide Number Placeholder 3"/>
          <p:cNvSpPr>
            <a:spLocks noGrp="1"/>
          </p:cNvSpPr>
          <p:nvPr>
            <p:ph type="sldNum" sz="quarter" idx="12"/>
          </p:nvPr>
        </p:nvSpPr>
        <p:spPr/>
        <p:txBody>
          <a:bodyPr/>
          <a:lstStyle/>
          <a:p>
            <a:fld id="{C02FF8F6-D77A-4FE6-A2EB-404E5D925894}" type="slidenum">
              <a:rPr lang="en-US" smtClean="0"/>
              <a:t>35</a:t>
            </a:fld>
            <a:endParaRPr lang="en-US" dirty="0"/>
          </a:p>
        </p:txBody>
      </p:sp>
    </p:spTree>
    <p:extLst>
      <p:ext uri="{BB962C8B-B14F-4D97-AF65-F5344CB8AC3E}">
        <p14:creationId xmlns:p14="http://schemas.microsoft.com/office/powerpoint/2010/main" val="37895323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of the Report</a:t>
            </a:r>
            <a:endParaRPr lang="en-US" dirty="0"/>
          </a:p>
        </p:txBody>
      </p:sp>
      <p:sp>
        <p:nvSpPr>
          <p:cNvPr id="3" name="Content Placeholder 2"/>
          <p:cNvSpPr>
            <a:spLocks noGrp="1"/>
          </p:cNvSpPr>
          <p:nvPr>
            <p:ph idx="1"/>
          </p:nvPr>
        </p:nvSpPr>
        <p:spPr/>
        <p:txBody>
          <a:bodyPr/>
          <a:lstStyle/>
          <a:p>
            <a:r>
              <a:rPr lang="en-US" dirty="0"/>
              <a:t>Engage in more Educational Programs to teach the Profession about the problem of Age-impairment.  </a:t>
            </a:r>
          </a:p>
          <a:p>
            <a:r>
              <a:rPr lang="en-US" dirty="0"/>
              <a:t>Increase the availability of Law Practice Transfer Guidance.  </a:t>
            </a:r>
          </a:p>
        </p:txBody>
      </p:sp>
      <p:sp>
        <p:nvSpPr>
          <p:cNvPr id="4" name="Slide Number Placeholder 3"/>
          <p:cNvSpPr>
            <a:spLocks noGrp="1"/>
          </p:cNvSpPr>
          <p:nvPr>
            <p:ph type="sldNum" sz="quarter" idx="12"/>
          </p:nvPr>
        </p:nvSpPr>
        <p:spPr/>
        <p:txBody>
          <a:bodyPr/>
          <a:lstStyle/>
          <a:p>
            <a:fld id="{C02FF8F6-D77A-4FE6-A2EB-404E5D925894}" type="slidenum">
              <a:rPr lang="en-US" smtClean="0"/>
              <a:t>36</a:t>
            </a:fld>
            <a:endParaRPr lang="en-US" dirty="0"/>
          </a:p>
        </p:txBody>
      </p:sp>
    </p:spTree>
    <p:extLst>
      <p:ext uri="{BB962C8B-B14F-4D97-AF65-F5344CB8AC3E}">
        <p14:creationId xmlns:p14="http://schemas.microsoft.com/office/powerpoint/2010/main" val="20936526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Recommendations of the Report</a:t>
            </a:r>
            <a:endParaRPr lang="en-US" dirty="0"/>
          </a:p>
        </p:txBody>
      </p:sp>
      <p:sp>
        <p:nvSpPr>
          <p:cNvPr id="3" name="Content Placeholder 2"/>
          <p:cNvSpPr>
            <a:spLocks noGrp="1"/>
          </p:cNvSpPr>
          <p:nvPr>
            <p:ph idx="1"/>
          </p:nvPr>
        </p:nvSpPr>
        <p:spPr/>
        <p:txBody>
          <a:bodyPr/>
          <a:lstStyle/>
          <a:p>
            <a:r>
              <a:rPr lang="en-US" dirty="0" smtClean="0"/>
              <a:t>New Mexico uses DVD with a  Dr. and an Attorney discussing things to look for and suggested about how to proceed with AGE ISSUES.</a:t>
            </a:r>
          </a:p>
          <a:p>
            <a:r>
              <a:rPr lang="en-US" dirty="0"/>
              <a:t>Florida has an online checklist of questions to evaluate whether a friend or colleague may have issues that need help.  </a:t>
            </a:r>
          </a:p>
          <a:p>
            <a:endParaRPr lang="en-US" dirty="0" smtClean="0"/>
          </a:p>
        </p:txBody>
      </p:sp>
      <p:sp>
        <p:nvSpPr>
          <p:cNvPr id="4" name="Slide Number Placeholder 3"/>
          <p:cNvSpPr>
            <a:spLocks noGrp="1"/>
          </p:cNvSpPr>
          <p:nvPr>
            <p:ph type="sldNum" sz="quarter" idx="12"/>
          </p:nvPr>
        </p:nvSpPr>
        <p:spPr/>
        <p:txBody>
          <a:bodyPr/>
          <a:lstStyle/>
          <a:p>
            <a:fld id="{C02FF8F6-D77A-4FE6-A2EB-404E5D925894}" type="slidenum">
              <a:rPr lang="en-US" smtClean="0"/>
              <a:t>37</a:t>
            </a:fld>
            <a:endParaRPr lang="en-US" dirty="0"/>
          </a:p>
        </p:txBody>
      </p:sp>
    </p:spTree>
    <p:extLst>
      <p:ext uri="{BB962C8B-B14F-4D97-AF65-F5344CB8AC3E}">
        <p14:creationId xmlns:p14="http://schemas.microsoft.com/office/powerpoint/2010/main" val="35789213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of the Report</a:t>
            </a:r>
            <a:endParaRPr lang="en-US" dirty="0"/>
          </a:p>
        </p:txBody>
      </p:sp>
      <p:sp>
        <p:nvSpPr>
          <p:cNvPr id="3" name="Content Placeholder 2"/>
          <p:cNvSpPr>
            <a:spLocks noGrp="1"/>
          </p:cNvSpPr>
          <p:nvPr>
            <p:ph idx="1"/>
          </p:nvPr>
        </p:nvSpPr>
        <p:spPr/>
        <p:txBody>
          <a:bodyPr/>
          <a:lstStyle/>
          <a:p>
            <a:r>
              <a:rPr lang="en-US" dirty="0" smtClean="0"/>
              <a:t>Encourage </a:t>
            </a:r>
            <a:r>
              <a:rPr lang="en-US" dirty="0"/>
              <a:t>Senior Attorneys to engage in mentoring of Younger Lawyers if they are able.  </a:t>
            </a:r>
            <a:endParaRPr lang="en-US" dirty="0" smtClean="0"/>
          </a:p>
          <a:p>
            <a:r>
              <a:rPr lang="en-US" dirty="0" smtClean="0"/>
              <a:t>IL </a:t>
            </a:r>
            <a:r>
              <a:rPr lang="en-US" dirty="0"/>
              <a:t>SCR 756(k) has a Special Feature that is meant to address that very topic and I will discuss that later.  </a:t>
            </a:r>
          </a:p>
          <a:p>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38</a:t>
            </a:fld>
            <a:endParaRPr lang="en-US" dirty="0"/>
          </a:p>
        </p:txBody>
      </p:sp>
    </p:spTree>
    <p:extLst>
      <p:ext uri="{BB962C8B-B14F-4D97-AF65-F5344CB8AC3E}">
        <p14:creationId xmlns:p14="http://schemas.microsoft.com/office/powerpoint/2010/main" val="373617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of the Report</a:t>
            </a:r>
            <a:endParaRPr lang="en-US" dirty="0"/>
          </a:p>
        </p:txBody>
      </p:sp>
      <p:sp>
        <p:nvSpPr>
          <p:cNvPr id="3" name="Content Placeholder 2"/>
          <p:cNvSpPr>
            <a:spLocks noGrp="1"/>
          </p:cNvSpPr>
          <p:nvPr>
            <p:ph idx="1"/>
          </p:nvPr>
        </p:nvSpPr>
        <p:spPr/>
        <p:txBody>
          <a:bodyPr>
            <a:normAutofit fontScale="92500" lnSpcReduction="10000"/>
          </a:bodyPr>
          <a:lstStyle/>
          <a:p>
            <a:r>
              <a:rPr lang="en-US" dirty="0"/>
              <a:t>PERMANENT RETIREMENT STATUS.  In June 2014, the IL SC created Permanent Retirement Status to allow for circumstances in which an attorney has some minor disciplinary issues but nothing serious.  </a:t>
            </a:r>
            <a:endParaRPr lang="en-US" dirty="0" smtClean="0"/>
          </a:p>
          <a:p>
            <a:r>
              <a:rPr lang="en-US" dirty="0" smtClean="0"/>
              <a:t>It </a:t>
            </a:r>
            <a:r>
              <a:rPr lang="en-US" dirty="0"/>
              <a:t>provides that the attorney will be placed on PRS and that he or she will not practice law.  </a:t>
            </a:r>
            <a:endParaRPr lang="en-US" dirty="0" smtClean="0"/>
          </a:p>
          <a:p>
            <a:r>
              <a:rPr lang="en-US" dirty="0" smtClean="0"/>
              <a:t>The </a:t>
            </a:r>
            <a:r>
              <a:rPr lang="en-US" dirty="0"/>
              <a:t>rule explicitly provides that it is not available if there is any allegation of conversion or criminal activity. </a:t>
            </a:r>
          </a:p>
        </p:txBody>
      </p:sp>
      <p:sp>
        <p:nvSpPr>
          <p:cNvPr id="4" name="Slide Number Placeholder 3"/>
          <p:cNvSpPr>
            <a:spLocks noGrp="1"/>
          </p:cNvSpPr>
          <p:nvPr>
            <p:ph type="sldNum" sz="quarter" idx="12"/>
          </p:nvPr>
        </p:nvSpPr>
        <p:spPr/>
        <p:txBody>
          <a:bodyPr/>
          <a:lstStyle/>
          <a:p>
            <a:fld id="{C02FF8F6-D77A-4FE6-A2EB-404E5D925894}" type="slidenum">
              <a:rPr lang="en-US" smtClean="0"/>
              <a:t>39</a:t>
            </a:fld>
            <a:endParaRPr lang="en-US" dirty="0"/>
          </a:p>
        </p:txBody>
      </p:sp>
    </p:spTree>
    <p:extLst>
      <p:ext uri="{BB962C8B-B14F-4D97-AF65-F5344CB8AC3E}">
        <p14:creationId xmlns:p14="http://schemas.microsoft.com/office/powerpoint/2010/main" val="538864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have a Succession Plan</a:t>
            </a:r>
            <a:endParaRPr lang="en-US" dirty="0"/>
          </a:p>
        </p:txBody>
      </p:sp>
      <p:sp>
        <p:nvSpPr>
          <p:cNvPr id="3" name="Content Placeholder 2"/>
          <p:cNvSpPr>
            <a:spLocks noGrp="1"/>
          </p:cNvSpPr>
          <p:nvPr>
            <p:ph idx="1"/>
          </p:nvPr>
        </p:nvSpPr>
        <p:spPr/>
        <p:txBody>
          <a:bodyPr/>
          <a:lstStyle/>
          <a:p>
            <a:r>
              <a:rPr lang="en-US" dirty="0" smtClean="0"/>
              <a:t>Rule 1.3 and Comment </a:t>
            </a:r>
            <a:r>
              <a:rPr lang="en-US" dirty="0"/>
              <a:t>5 notes that a Solo should have a plan in place for someone to communicate with the clients if the Solo should die or become disabled.  </a:t>
            </a:r>
          </a:p>
        </p:txBody>
      </p:sp>
      <p:sp>
        <p:nvSpPr>
          <p:cNvPr id="4" name="Slide Number Placeholder 3"/>
          <p:cNvSpPr>
            <a:spLocks noGrp="1"/>
          </p:cNvSpPr>
          <p:nvPr>
            <p:ph type="sldNum" sz="quarter" idx="12"/>
          </p:nvPr>
        </p:nvSpPr>
        <p:spPr/>
        <p:txBody>
          <a:bodyPr/>
          <a:lstStyle/>
          <a:p>
            <a:fld id="{C02FF8F6-D77A-4FE6-A2EB-404E5D925894}" type="slidenum">
              <a:rPr lang="en-US" smtClean="0"/>
              <a:t>4</a:t>
            </a:fld>
            <a:endParaRPr lang="en-US" dirty="0"/>
          </a:p>
        </p:txBody>
      </p:sp>
    </p:spTree>
    <p:extLst>
      <p:ext uri="{BB962C8B-B14F-4D97-AF65-F5344CB8AC3E}">
        <p14:creationId xmlns:p14="http://schemas.microsoft.com/office/powerpoint/2010/main" val="29764257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r>
              <a:rPr lang="en-US" dirty="0"/>
              <a:t>Many Senior attorneys may want to continue to contribute to </a:t>
            </a:r>
            <a:r>
              <a:rPr lang="en-US" i="1" dirty="0"/>
              <a:t>Pro Bono Publico</a:t>
            </a:r>
            <a:r>
              <a:rPr lang="en-US" dirty="0"/>
              <a:t> programs.  </a:t>
            </a:r>
            <a:endParaRPr lang="en-US" dirty="0" smtClean="0"/>
          </a:p>
          <a:p>
            <a:r>
              <a:rPr lang="en-US" dirty="0" smtClean="0"/>
              <a:t>This </a:t>
            </a:r>
            <a:r>
              <a:rPr lang="en-US" dirty="0"/>
              <a:t>will create a potential for Bar Associations and others to tap into the desire of lawyers to serve the greater </a:t>
            </a:r>
            <a:r>
              <a:rPr lang="en-US" dirty="0" smtClean="0"/>
              <a:t>good.  </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40</a:t>
            </a:fld>
            <a:endParaRPr lang="en-US" dirty="0"/>
          </a:p>
        </p:txBody>
      </p:sp>
    </p:spTree>
    <p:extLst>
      <p:ext uri="{BB962C8B-B14F-4D97-AF65-F5344CB8AC3E}">
        <p14:creationId xmlns:p14="http://schemas.microsoft.com/office/powerpoint/2010/main" val="15709417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a:bodyPr>
          <a:lstStyle/>
          <a:p>
            <a:r>
              <a:rPr lang="en-US" dirty="0" smtClean="0"/>
              <a:t>Illinois </a:t>
            </a:r>
            <a:r>
              <a:rPr lang="en-US" dirty="0"/>
              <a:t>is very innovative in that Supreme Court Rule 756 allows Retired or Inactive Status Attorneys to serve in a limited capacity provided that it is under the </a:t>
            </a:r>
            <a:r>
              <a:rPr lang="en-US" i="1" dirty="0"/>
              <a:t>Auspices of a Pro Bono program</a:t>
            </a:r>
            <a:r>
              <a:rPr lang="en-US" dirty="0"/>
              <a:t>.  </a:t>
            </a:r>
            <a:endParaRPr lang="en-US" dirty="0" smtClean="0"/>
          </a:p>
          <a:p>
            <a:r>
              <a:rPr lang="en-US" dirty="0" smtClean="0"/>
              <a:t>Rule 756(k) allows an </a:t>
            </a:r>
            <a:r>
              <a:rPr lang="en-US" dirty="0"/>
              <a:t>attorney on Retired or Inactive Status </a:t>
            </a:r>
            <a:r>
              <a:rPr lang="en-US" dirty="0" smtClean="0"/>
              <a:t>to practice </a:t>
            </a:r>
            <a:r>
              <a:rPr lang="en-US" dirty="0"/>
              <a:t>law </a:t>
            </a:r>
            <a:r>
              <a:rPr lang="en-US" dirty="0" smtClean="0"/>
              <a:t>if part of a Pro </a:t>
            </a:r>
            <a:r>
              <a:rPr lang="en-US" dirty="0"/>
              <a:t>Bono service.</a:t>
            </a:r>
          </a:p>
        </p:txBody>
      </p:sp>
      <p:sp>
        <p:nvSpPr>
          <p:cNvPr id="4" name="Slide Number Placeholder 3"/>
          <p:cNvSpPr>
            <a:spLocks noGrp="1"/>
          </p:cNvSpPr>
          <p:nvPr>
            <p:ph type="sldNum" sz="quarter" idx="12"/>
          </p:nvPr>
        </p:nvSpPr>
        <p:spPr/>
        <p:txBody>
          <a:bodyPr/>
          <a:lstStyle/>
          <a:p>
            <a:fld id="{C02FF8F6-D77A-4FE6-A2EB-404E5D925894}" type="slidenum">
              <a:rPr lang="en-US" smtClean="0"/>
              <a:t>41</a:t>
            </a:fld>
            <a:endParaRPr lang="en-US" dirty="0"/>
          </a:p>
        </p:txBody>
      </p:sp>
    </p:spTree>
    <p:extLst>
      <p:ext uri="{BB962C8B-B14F-4D97-AF65-F5344CB8AC3E}">
        <p14:creationId xmlns:p14="http://schemas.microsoft.com/office/powerpoint/2010/main" val="709880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Receiving a Charge</a:t>
            </a:r>
            <a:endParaRPr lang="en-US" dirty="0"/>
          </a:p>
        </p:txBody>
      </p:sp>
      <p:sp>
        <p:nvSpPr>
          <p:cNvPr id="3" name="Content Placeholder 2"/>
          <p:cNvSpPr>
            <a:spLocks noGrp="1"/>
          </p:cNvSpPr>
          <p:nvPr>
            <p:ph idx="1"/>
          </p:nvPr>
        </p:nvSpPr>
        <p:spPr/>
        <p:txBody>
          <a:bodyPr/>
          <a:lstStyle/>
          <a:p>
            <a:r>
              <a:rPr lang="en-US" dirty="0"/>
              <a:t>Rule 1.5 </a:t>
            </a:r>
            <a:r>
              <a:rPr lang="en-US" dirty="0" smtClean="0"/>
              <a:t>and the Wisdom of a written attorney-client agreement.</a:t>
            </a:r>
          </a:p>
          <a:p>
            <a:r>
              <a:rPr lang="en-US" dirty="0"/>
              <a:t>Paragraph (a) prohibits a Lawyer from charging an Unreasonable fee or an Unreasonable amount for Expenses.  </a:t>
            </a:r>
            <a:endParaRPr lang="en-US" dirty="0" smtClean="0"/>
          </a:p>
          <a:p>
            <a:endParaRPr lang="en-US" dirty="0"/>
          </a:p>
          <a:p>
            <a:endParaRPr lang="en-US" dirty="0" smtClean="0"/>
          </a:p>
        </p:txBody>
      </p:sp>
      <p:sp>
        <p:nvSpPr>
          <p:cNvPr id="4" name="Slide Number Placeholder 3"/>
          <p:cNvSpPr>
            <a:spLocks noGrp="1"/>
          </p:cNvSpPr>
          <p:nvPr>
            <p:ph type="sldNum" sz="quarter" idx="12"/>
          </p:nvPr>
        </p:nvSpPr>
        <p:spPr/>
        <p:txBody>
          <a:bodyPr/>
          <a:lstStyle/>
          <a:p>
            <a:fld id="{C02FF8F6-D77A-4FE6-A2EB-404E5D925894}" type="slidenum">
              <a:rPr lang="en-US" smtClean="0"/>
              <a:t>42</a:t>
            </a:fld>
            <a:endParaRPr lang="en-US" dirty="0"/>
          </a:p>
        </p:txBody>
      </p:sp>
    </p:spTree>
    <p:extLst>
      <p:ext uri="{BB962C8B-B14F-4D97-AF65-F5344CB8AC3E}">
        <p14:creationId xmlns:p14="http://schemas.microsoft.com/office/powerpoint/2010/main" val="2649177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a Charge</a:t>
            </a:r>
            <a:endParaRPr lang="en-US" dirty="0"/>
          </a:p>
        </p:txBody>
      </p:sp>
      <p:sp>
        <p:nvSpPr>
          <p:cNvPr id="3" name="Content Placeholder 2"/>
          <p:cNvSpPr>
            <a:spLocks noGrp="1"/>
          </p:cNvSpPr>
          <p:nvPr>
            <p:ph idx="1"/>
          </p:nvPr>
        </p:nvSpPr>
        <p:spPr/>
        <p:txBody>
          <a:bodyPr/>
          <a:lstStyle/>
          <a:p>
            <a:r>
              <a:rPr lang="en-US" dirty="0"/>
              <a:t>Rule 1.5(b) suggests that an attorney should have a writing for any representation.  </a:t>
            </a:r>
            <a:endParaRPr lang="en-US" dirty="0" smtClean="0"/>
          </a:p>
          <a:p>
            <a:r>
              <a:rPr lang="en-US" dirty="0" smtClean="0"/>
              <a:t>An Attorney should ALWAYS </a:t>
            </a:r>
            <a:r>
              <a:rPr lang="en-US" dirty="0"/>
              <a:t>have a writing at the beginning of the relationship.  </a:t>
            </a:r>
            <a:endParaRPr lang="en-US" dirty="0" smtClean="0"/>
          </a:p>
          <a:p>
            <a:r>
              <a:rPr lang="en-US" dirty="0" smtClean="0"/>
              <a:t>That </a:t>
            </a:r>
            <a:r>
              <a:rPr lang="en-US" dirty="0"/>
              <a:t>writing should set forth the rate and basis of the fee and the purpose of the </a:t>
            </a:r>
            <a:r>
              <a:rPr lang="en-US" dirty="0" smtClean="0"/>
              <a:t>representation.</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43</a:t>
            </a:fld>
            <a:endParaRPr lang="en-US" dirty="0"/>
          </a:p>
        </p:txBody>
      </p:sp>
    </p:spTree>
    <p:extLst>
      <p:ext uri="{BB962C8B-B14F-4D97-AF65-F5344CB8AC3E}">
        <p14:creationId xmlns:p14="http://schemas.microsoft.com/office/powerpoint/2010/main" val="1875811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a Charge</a:t>
            </a:r>
            <a:endParaRPr lang="en-US" dirty="0"/>
          </a:p>
        </p:txBody>
      </p:sp>
      <p:sp>
        <p:nvSpPr>
          <p:cNvPr id="3" name="Content Placeholder 2"/>
          <p:cNvSpPr>
            <a:spLocks noGrp="1"/>
          </p:cNvSpPr>
          <p:nvPr>
            <p:ph idx="1"/>
          </p:nvPr>
        </p:nvSpPr>
        <p:spPr/>
        <p:txBody>
          <a:bodyPr>
            <a:normAutofit/>
          </a:bodyPr>
          <a:lstStyle/>
          <a:p>
            <a:r>
              <a:rPr lang="en-US" dirty="0" smtClean="0"/>
              <a:t>Review Rule </a:t>
            </a:r>
            <a:r>
              <a:rPr lang="en-US" dirty="0"/>
              <a:t>1.2 </a:t>
            </a:r>
            <a:r>
              <a:rPr lang="en-US" dirty="0" smtClean="0"/>
              <a:t>regarding SCOPE </a:t>
            </a:r>
            <a:r>
              <a:rPr lang="en-US" dirty="0"/>
              <a:t>of REPRESENTATION and ALLOCATION of AUTHORITY between CLIENT and LAWYER.  </a:t>
            </a:r>
            <a:endParaRPr lang="en-US" dirty="0" smtClean="0"/>
          </a:p>
          <a:p>
            <a:r>
              <a:rPr lang="en-US" dirty="0" smtClean="0"/>
              <a:t>Rule </a:t>
            </a:r>
            <a:r>
              <a:rPr lang="en-US" dirty="0"/>
              <a:t>1.2(c) </a:t>
            </a:r>
            <a:r>
              <a:rPr lang="en-US" dirty="0" smtClean="0"/>
              <a:t>provides </a:t>
            </a:r>
            <a:r>
              <a:rPr lang="en-US" dirty="0"/>
              <a:t>that an attorney may limit the Scope of the representation if the Limitation is Reasonable, and if the client gives INFORMED CONSENT.  </a:t>
            </a:r>
            <a:endParaRPr lang="en-US" dirty="0" smtClean="0"/>
          </a:p>
        </p:txBody>
      </p:sp>
      <p:sp>
        <p:nvSpPr>
          <p:cNvPr id="4" name="Slide Number Placeholder 3"/>
          <p:cNvSpPr>
            <a:spLocks noGrp="1"/>
          </p:cNvSpPr>
          <p:nvPr>
            <p:ph type="sldNum" sz="quarter" idx="12"/>
          </p:nvPr>
        </p:nvSpPr>
        <p:spPr/>
        <p:txBody>
          <a:bodyPr/>
          <a:lstStyle/>
          <a:p>
            <a:fld id="{C02FF8F6-D77A-4FE6-A2EB-404E5D925894}" type="slidenum">
              <a:rPr lang="en-US" smtClean="0"/>
              <a:t>44</a:t>
            </a:fld>
            <a:endParaRPr lang="en-US" dirty="0"/>
          </a:p>
        </p:txBody>
      </p:sp>
    </p:spTree>
    <p:extLst>
      <p:ext uri="{BB962C8B-B14F-4D97-AF65-F5344CB8AC3E}">
        <p14:creationId xmlns:p14="http://schemas.microsoft.com/office/powerpoint/2010/main" val="15244776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a Charge</a:t>
            </a:r>
            <a:endParaRPr lang="en-US" dirty="0"/>
          </a:p>
        </p:txBody>
      </p:sp>
      <p:sp>
        <p:nvSpPr>
          <p:cNvPr id="3" name="Content Placeholder 2"/>
          <p:cNvSpPr>
            <a:spLocks noGrp="1"/>
          </p:cNvSpPr>
          <p:nvPr>
            <p:ph idx="1"/>
          </p:nvPr>
        </p:nvSpPr>
        <p:spPr/>
        <p:txBody>
          <a:bodyPr>
            <a:normAutofit lnSpcReduction="10000"/>
          </a:bodyPr>
          <a:lstStyle/>
          <a:p>
            <a:r>
              <a:rPr lang="en-US" dirty="0"/>
              <a:t>Rule 1.4 </a:t>
            </a:r>
            <a:r>
              <a:rPr lang="en-US" dirty="0" smtClean="0"/>
              <a:t>paragraph </a:t>
            </a:r>
            <a:r>
              <a:rPr lang="en-US" dirty="0"/>
              <a:t>(a) provides a lawyer shall keep a client reasonably informed about the status of a matter and promptly comply with reasonable requests for information.  </a:t>
            </a:r>
            <a:endParaRPr lang="en-US" dirty="0" smtClean="0"/>
          </a:p>
          <a:p>
            <a:r>
              <a:rPr lang="en-US" dirty="0" smtClean="0"/>
              <a:t>Notice </a:t>
            </a:r>
            <a:r>
              <a:rPr lang="en-US" dirty="0"/>
              <a:t>the duty to communicate is a reasonable one, </a:t>
            </a:r>
            <a:r>
              <a:rPr lang="en-US" dirty="0" smtClean="0"/>
              <a:t>with some </a:t>
            </a:r>
            <a:r>
              <a:rPr lang="en-US" dirty="0"/>
              <a:t>flexibility.  </a:t>
            </a:r>
            <a:endParaRPr lang="en-US" dirty="0" smtClean="0"/>
          </a:p>
          <a:p>
            <a:r>
              <a:rPr lang="en-US" dirty="0" smtClean="0"/>
              <a:t>A </a:t>
            </a:r>
            <a:r>
              <a:rPr lang="en-US" dirty="0"/>
              <a:t>prudent lawyer would send a letter to a client now and then to make a record of all efforts to relay information to the client. </a:t>
            </a:r>
          </a:p>
        </p:txBody>
      </p:sp>
      <p:sp>
        <p:nvSpPr>
          <p:cNvPr id="4" name="Slide Number Placeholder 3"/>
          <p:cNvSpPr>
            <a:spLocks noGrp="1"/>
          </p:cNvSpPr>
          <p:nvPr>
            <p:ph type="sldNum" sz="quarter" idx="12"/>
          </p:nvPr>
        </p:nvSpPr>
        <p:spPr/>
        <p:txBody>
          <a:bodyPr/>
          <a:lstStyle/>
          <a:p>
            <a:fld id="{C02FF8F6-D77A-4FE6-A2EB-404E5D925894}" type="slidenum">
              <a:rPr lang="en-US" smtClean="0"/>
              <a:t>45</a:t>
            </a:fld>
            <a:endParaRPr lang="en-US" dirty="0"/>
          </a:p>
        </p:txBody>
      </p:sp>
    </p:spTree>
    <p:extLst>
      <p:ext uri="{BB962C8B-B14F-4D97-AF65-F5344CB8AC3E}">
        <p14:creationId xmlns:p14="http://schemas.microsoft.com/office/powerpoint/2010/main" val="6745244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a Charge</a:t>
            </a:r>
            <a:endParaRPr lang="en-US" dirty="0"/>
          </a:p>
        </p:txBody>
      </p:sp>
      <p:sp>
        <p:nvSpPr>
          <p:cNvPr id="3" name="Content Placeholder 2"/>
          <p:cNvSpPr>
            <a:spLocks noGrp="1"/>
          </p:cNvSpPr>
          <p:nvPr>
            <p:ph idx="1"/>
          </p:nvPr>
        </p:nvSpPr>
        <p:spPr/>
        <p:txBody>
          <a:bodyPr/>
          <a:lstStyle/>
          <a:p>
            <a:r>
              <a:rPr lang="en-US" dirty="0"/>
              <a:t>One way to reduce the risk of receiving a charge is to return your telephone calls, even if you don’t have much to say.  </a:t>
            </a:r>
            <a:endParaRPr lang="en-US" dirty="0" smtClean="0"/>
          </a:p>
          <a:p>
            <a:r>
              <a:rPr lang="en-US" dirty="0" smtClean="0"/>
              <a:t>A </a:t>
            </a:r>
            <a:r>
              <a:rPr lang="en-US" dirty="0"/>
              <a:t>FAILURE to COMMUNICATE is one of the leading categories of charges received by the Administrator each year. </a:t>
            </a:r>
          </a:p>
        </p:txBody>
      </p:sp>
      <p:sp>
        <p:nvSpPr>
          <p:cNvPr id="4" name="Slide Number Placeholder 3"/>
          <p:cNvSpPr>
            <a:spLocks noGrp="1"/>
          </p:cNvSpPr>
          <p:nvPr>
            <p:ph type="sldNum" sz="quarter" idx="12"/>
          </p:nvPr>
        </p:nvSpPr>
        <p:spPr/>
        <p:txBody>
          <a:bodyPr/>
          <a:lstStyle/>
          <a:p>
            <a:fld id="{C02FF8F6-D77A-4FE6-A2EB-404E5D925894}" type="slidenum">
              <a:rPr lang="en-US" smtClean="0"/>
              <a:t>46</a:t>
            </a:fld>
            <a:endParaRPr lang="en-US" dirty="0"/>
          </a:p>
        </p:txBody>
      </p:sp>
    </p:spTree>
    <p:extLst>
      <p:ext uri="{BB962C8B-B14F-4D97-AF65-F5344CB8AC3E}">
        <p14:creationId xmlns:p14="http://schemas.microsoft.com/office/powerpoint/2010/main" val="34283164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a Charge</a:t>
            </a:r>
            <a:endParaRPr lang="en-US" dirty="0"/>
          </a:p>
        </p:txBody>
      </p:sp>
      <p:sp>
        <p:nvSpPr>
          <p:cNvPr id="3" name="Content Placeholder 2"/>
          <p:cNvSpPr>
            <a:spLocks noGrp="1"/>
          </p:cNvSpPr>
          <p:nvPr>
            <p:ph idx="1"/>
          </p:nvPr>
        </p:nvSpPr>
        <p:spPr/>
        <p:txBody>
          <a:bodyPr>
            <a:normAutofit/>
          </a:bodyPr>
          <a:lstStyle/>
          <a:p>
            <a:r>
              <a:rPr lang="en-US" dirty="0"/>
              <a:t>Rule 1.4(b) provides that a lawyer shall explain a matter to the extent reasonably necessary to permit the client to make informed decisions regarding the representation.  </a:t>
            </a:r>
            <a:endParaRPr lang="en-US" dirty="0" smtClean="0"/>
          </a:p>
          <a:p>
            <a:r>
              <a:rPr lang="en-US" dirty="0" smtClean="0"/>
              <a:t>If </a:t>
            </a:r>
            <a:r>
              <a:rPr lang="en-US" dirty="0"/>
              <a:t>the client has some problems with </a:t>
            </a:r>
            <a:r>
              <a:rPr lang="en-US" dirty="0" smtClean="0"/>
              <a:t>communication, </a:t>
            </a:r>
            <a:r>
              <a:rPr lang="en-US" dirty="0"/>
              <a:t>then the lawyer may need to </a:t>
            </a:r>
            <a:r>
              <a:rPr lang="en-US" dirty="0" smtClean="0"/>
              <a:t>adapt in order to explain </a:t>
            </a:r>
            <a:r>
              <a:rPr lang="en-US" dirty="0"/>
              <a:t>the </a:t>
            </a:r>
            <a:r>
              <a:rPr lang="en-US" dirty="0" smtClean="0"/>
              <a:t>matter.</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47</a:t>
            </a:fld>
            <a:endParaRPr lang="en-US" dirty="0"/>
          </a:p>
        </p:txBody>
      </p:sp>
    </p:spTree>
    <p:extLst>
      <p:ext uri="{BB962C8B-B14F-4D97-AF65-F5344CB8AC3E}">
        <p14:creationId xmlns:p14="http://schemas.microsoft.com/office/powerpoint/2010/main" val="22174198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a Charge</a:t>
            </a:r>
            <a:endParaRPr lang="en-US" dirty="0"/>
          </a:p>
        </p:txBody>
      </p:sp>
      <p:sp>
        <p:nvSpPr>
          <p:cNvPr id="3" name="Content Placeholder 2"/>
          <p:cNvSpPr>
            <a:spLocks noGrp="1"/>
          </p:cNvSpPr>
          <p:nvPr>
            <p:ph idx="1"/>
          </p:nvPr>
        </p:nvSpPr>
        <p:spPr/>
        <p:txBody>
          <a:bodyPr>
            <a:normAutofit/>
          </a:bodyPr>
          <a:lstStyle/>
          <a:p>
            <a:r>
              <a:rPr lang="en-US" dirty="0"/>
              <a:t>Send </a:t>
            </a:r>
            <a:r>
              <a:rPr lang="en-US" dirty="0" smtClean="0"/>
              <a:t>a Termination letter to make </a:t>
            </a:r>
            <a:r>
              <a:rPr lang="en-US" dirty="0"/>
              <a:t>a record of the fact that the representation </a:t>
            </a:r>
            <a:r>
              <a:rPr lang="en-US" dirty="0" smtClean="0"/>
              <a:t>has ended.  </a:t>
            </a:r>
          </a:p>
          <a:p>
            <a:r>
              <a:rPr lang="en-US" dirty="0" smtClean="0"/>
              <a:t>Also</a:t>
            </a:r>
            <a:r>
              <a:rPr lang="en-US" dirty="0"/>
              <a:t>, return any items that belong to the client at this time and make a record of that return. </a:t>
            </a:r>
          </a:p>
        </p:txBody>
      </p:sp>
      <p:sp>
        <p:nvSpPr>
          <p:cNvPr id="4" name="Slide Number Placeholder 3"/>
          <p:cNvSpPr>
            <a:spLocks noGrp="1"/>
          </p:cNvSpPr>
          <p:nvPr>
            <p:ph type="sldNum" sz="quarter" idx="12"/>
          </p:nvPr>
        </p:nvSpPr>
        <p:spPr/>
        <p:txBody>
          <a:bodyPr/>
          <a:lstStyle/>
          <a:p>
            <a:fld id="{C02FF8F6-D77A-4FE6-A2EB-404E5D925894}" type="slidenum">
              <a:rPr lang="en-US" smtClean="0"/>
              <a:t>48</a:t>
            </a:fld>
            <a:endParaRPr lang="en-US" dirty="0"/>
          </a:p>
        </p:txBody>
      </p:sp>
    </p:spTree>
    <p:extLst>
      <p:ext uri="{BB962C8B-B14F-4D97-AF65-F5344CB8AC3E}">
        <p14:creationId xmlns:p14="http://schemas.microsoft.com/office/powerpoint/2010/main" val="192759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a Charge</a:t>
            </a:r>
            <a:endParaRPr lang="en-US" dirty="0"/>
          </a:p>
        </p:txBody>
      </p:sp>
      <p:sp>
        <p:nvSpPr>
          <p:cNvPr id="3" name="Content Placeholder 2"/>
          <p:cNvSpPr>
            <a:spLocks noGrp="1"/>
          </p:cNvSpPr>
          <p:nvPr>
            <p:ph idx="1"/>
          </p:nvPr>
        </p:nvSpPr>
        <p:spPr/>
        <p:txBody>
          <a:bodyPr>
            <a:normAutofit/>
          </a:bodyPr>
          <a:lstStyle/>
          <a:p>
            <a:r>
              <a:rPr lang="en-US" dirty="0"/>
              <a:t>Rule </a:t>
            </a:r>
            <a:r>
              <a:rPr lang="en-US" dirty="0" smtClean="0"/>
              <a:t>1.16(a</a:t>
            </a:r>
            <a:r>
              <a:rPr lang="en-US" dirty="0"/>
              <a:t>) provides that an attorney </a:t>
            </a:r>
            <a:r>
              <a:rPr lang="en-US" dirty="0" smtClean="0"/>
              <a:t>SHALL </a:t>
            </a:r>
            <a:r>
              <a:rPr lang="en-US" dirty="0"/>
              <a:t>withdraw </a:t>
            </a:r>
            <a:r>
              <a:rPr lang="en-US" dirty="0" smtClean="0"/>
              <a:t>if the </a:t>
            </a:r>
            <a:r>
              <a:rPr lang="en-US" dirty="0"/>
              <a:t>representation will result in a violation of the IRPC or other law;  </a:t>
            </a:r>
            <a:endParaRPr lang="en-US" dirty="0" smtClean="0"/>
          </a:p>
          <a:p>
            <a:r>
              <a:rPr lang="en-US" dirty="0" smtClean="0"/>
              <a:t>If the </a:t>
            </a:r>
            <a:r>
              <a:rPr lang="en-US" dirty="0"/>
              <a:t>lawyer’s physical or mental health impairs the ability to represent the </a:t>
            </a:r>
            <a:r>
              <a:rPr lang="en-US" dirty="0" smtClean="0"/>
              <a:t>client, </a:t>
            </a:r>
            <a:endParaRPr lang="en-US" dirty="0"/>
          </a:p>
          <a:p>
            <a:r>
              <a:rPr lang="en-US" dirty="0" smtClean="0"/>
              <a:t>Or if the </a:t>
            </a:r>
            <a:r>
              <a:rPr lang="en-US" dirty="0"/>
              <a:t>lawyer is discharged.  </a:t>
            </a:r>
          </a:p>
          <a:p>
            <a:endParaRPr lang="en-US" dirty="0"/>
          </a:p>
          <a:p>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49</a:t>
            </a:fld>
            <a:endParaRPr lang="en-US" dirty="0"/>
          </a:p>
        </p:txBody>
      </p:sp>
    </p:spTree>
    <p:extLst>
      <p:ext uri="{BB962C8B-B14F-4D97-AF65-F5344CB8AC3E}">
        <p14:creationId xmlns:p14="http://schemas.microsoft.com/office/powerpoint/2010/main" val="1353487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have a Succession Plan</a:t>
            </a:r>
            <a:endParaRPr lang="en-US" dirty="0"/>
          </a:p>
        </p:txBody>
      </p:sp>
      <p:sp>
        <p:nvSpPr>
          <p:cNvPr id="3" name="Content Placeholder 2"/>
          <p:cNvSpPr>
            <a:spLocks noGrp="1"/>
          </p:cNvSpPr>
          <p:nvPr>
            <p:ph idx="1"/>
          </p:nvPr>
        </p:nvSpPr>
        <p:spPr/>
        <p:txBody>
          <a:bodyPr/>
          <a:lstStyle/>
          <a:p>
            <a:r>
              <a:rPr lang="en-US" dirty="0" smtClean="0"/>
              <a:t>Such a plan will protect clients and the family of the attorney.</a:t>
            </a:r>
          </a:p>
          <a:p>
            <a:r>
              <a:rPr lang="en-US" dirty="0" smtClean="0"/>
              <a:t>The Plan is in keeping with the best of Our Profession as it calls for pursuing the Best Interests of Our Clients.</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5</a:t>
            </a:fld>
            <a:endParaRPr lang="en-US" dirty="0"/>
          </a:p>
        </p:txBody>
      </p:sp>
    </p:spTree>
    <p:extLst>
      <p:ext uri="{BB962C8B-B14F-4D97-AF65-F5344CB8AC3E}">
        <p14:creationId xmlns:p14="http://schemas.microsoft.com/office/powerpoint/2010/main" val="6403913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a Charge</a:t>
            </a:r>
            <a:endParaRPr lang="en-US" dirty="0"/>
          </a:p>
        </p:txBody>
      </p:sp>
      <p:sp>
        <p:nvSpPr>
          <p:cNvPr id="3" name="Content Placeholder 2"/>
          <p:cNvSpPr>
            <a:spLocks noGrp="1"/>
          </p:cNvSpPr>
          <p:nvPr>
            <p:ph idx="1"/>
          </p:nvPr>
        </p:nvSpPr>
        <p:spPr/>
        <p:txBody>
          <a:bodyPr/>
          <a:lstStyle/>
          <a:p>
            <a:r>
              <a:rPr lang="en-US" dirty="0" smtClean="0"/>
              <a:t>Paragraph </a:t>
            </a:r>
            <a:r>
              <a:rPr lang="en-US" dirty="0"/>
              <a:t>(b) of 1.16, </a:t>
            </a:r>
            <a:r>
              <a:rPr lang="en-US" dirty="0" smtClean="0"/>
              <a:t>lists </a:t>
            </a:r>
            <a:r>
              <a:rPr lang="en-US" dirty="0"/>
              <a:t>7 circumstances in which an attorney </a:t>
            </a:r>
            <a:r>
              <a:rPr lang="en-US" dirty="0" smtClean="0"/>
              <a:t>MAY </a:t>
            </a:r>
            <a:r>
              <a:rPr lang="en-US" dirty="0"/>
              <a:t>withdraw.  </a:t>
            </a:r>
            <a:endParaRPr lang="en-US" dirty="0" smtClean="0"/>
          </a:p>
          <a:p>
            <a:r>
              <a:rPr lang="en-US" dirty="0" smtClean="0"/>
              <a:t>Some </a:t>
            </a:r>
            <a:r>
              <a:rPr lang="en-US" dirty="0"/>
              <a:t>of those reasons are that the client persists in a course of action that the lawyer believes is fraudulent or </a:t>
            </a:r>
            <a:r>
              <a:rPr lang="en-US" dirty="0" smtClean="0"/>
              <a:t>criminal; </a:t>
            </a:r>
          </a:p>
          <a:p>
            <a:r>
              <a:rPr lang="en-US" dirty="0" smtClean="0"/>
              <a:t>Or </a:t>
            </a:r>
            <a:r>
              <a:rPr lang="en-US" dirty="0"/>
              <a:t>that the client fails to pay the fee and the continued representation will be a burden on the lawyer.</a:t>
            </a:r>
          </a:p>
        </p:txBody>
      </p:sp>
      <p:sp>
        <p:nvSpPr>
          <p:cNvPr id="4" name="Slide Number Placeholder 3"/>
          <p:cNvSpPr>
            <a:spLocks noGrp="1"/>
          </p:cNvSpPr>
          <p:nvPr>
            <p:ph type="sldNum" sz="quarter" idx="12"/>
          </p:nvPr>
        </p:nvSpPr>
        <p:spPr/>
        <p:txBody>
          <a:bodyPr/>
          <a:lstStyle/>
          <a:p>
            <a:fld id="{C02FF8F6-D77A-4FE6-A2EB-404E5D925894}" type="slidenum">
              <a:rPr lang="en-US" smtClean="0"/>
              <a:t>50</a:t>
            </a:fld>
            <a:endParaRPr lang="en-US" dirty="0"/>
          </a:p>
        </p:txBody>
      </p:sp>
    </p:spTree>
    <p:extLst>
      <p:ext uri="{BB962C8B-B14F-4D97-AF65-F5344CB8AC3E}">
        <p14:creationId xmlns:p14="http://schemas.microsoft.com/office/powerpoint/2010/main" val="16313827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a Charge</a:t>
            </a:r>
            <a:endParaRPr lang="en-US" dirty="0"/>
          </a:p>
        </p:txBody>
      </p:sp>
      <p:sp>
        <p:nvSpPr>
          <p:cNvPr id="3" name="Content Placeholder 2"/>
          <p:cNvSpPr>
            <a:spLocks noGrp="1"/>
          </p:cNvSpPr>
          <p:nvPr>
            <p:ph idx="1"/>
          </p:nvPr>
        </p:nvSpPr>
        <p:spPr/>
        <p:txBody>
          <a:bodyPr/>
          <a:lstStyle/>
          <a:p>
            <a:r>
              <a:rPr lang="en-US" dirty="0"/>
              <a:t>Paragraph (c) </a:t>
            </a:r>
            <a:r>
              <a:rPr lang="en-US" dirty="0" smtClean="0"/>
              <a:t>states </a:t>
            </a:r>
            <a:r>
              <a:rPr lang="en-US" dirty="0"/>
              <a:t>that a lawyer must comply with applicable law requiring notice to or permission of a tribunal when terminating a representation.  </a:t>
            </a:r>
            <a:endParaRPr lang="en-US" dirty="0" smtClean="0"/>
          </a:p>
          <a:p>
            <a:r>
              <a:rPr lang="en-US" dirty="0" smtClean="0"/>
              <a:t>When </a:t>
            </a:r>
            <a:r>
              <a:rPr lang="en-US" dirty="0"/>
              <a:t>ordered to do so by a tribunal, a lawyer shall continue representation notwithstanding good cause for terminating the representation. </a:t>
            </a:r>
          </a:p>
        </p:txBody>
      </p:sp>
      <p:sp>
        <p:nvSpPr>
          <p:cNvPr id="4" name="Slide Number Placeholder 3"/>
          <p:cNvSpPr>
            <a:spLocks noGrp="1"/>
          </p:cNvSpPr>
          <p:nvPr>
            <p:ph type="sldNum" sz="quarter" idx="12"/>
          </p:nvPr>
        </p:nvSpPr>
        <p:spPr/>
        <p:txBody>
          <a:bodyPr/>
          <a:lstStyle/>
          <a:p>
            <a:fld id="{C02FF8F6-D77A-4FE6-A2EB-404E5D925894}" type="slidenum">
              <a:rPr lang="en-US" smtClean="0"/>
              <a:t>51</a:t>
            </a:fld>
            <a:endParaRPr lang="en-US" dirty="0"/>
          </a:p>
        </p:txBody>
      </p:sp>
    </p:spTree>
    <p:extLst>
      <p:ext uri="{BB962C8B-B14F-4D97-AF65-F5344CB8AC3E}">
        <p14:creationId xmlns:p14="http://schemas.microsoft.com/office/powerpoint/2010/main" val="12628077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a Charge</a:t>
            </a:r>
            <a:endParaRPr lang="en-US" dirty="0"/>
          </a:p>
        </p:txBody>
      </p:sp>
      <p:sp>
        <p:nvSpPr>
          <p:cNvPr id="3" name="Content Placeholder 2"/>
          <p:cNvSpPr>
            <a:spLocks noGrp="1"/>
          </p:cNvSpPr>
          <p:nvPr>
            <p:ph idx="1"/>
          </p:nvPr>
        </p:nvSpPr>
        <p:spPr/>
        <p:txBody>
          <a:bodyPr>
            <a:normAutofit fontScale="92500" lnSpcReduction="10000"/>
          </a:bodyPr>
          <a:lstStyle/>
          <a:p>
            <a:r>
              <a:rPr lang="en-US" dirty="0"/>
              <a:t>Paragraph (d) </a:t>
            </a:r>
            <a:r>
              <a:rPr lang="en-US" dirty="0" smtClean="0"/>
              <a:t>provides that </a:t>
            </a:r>
            <a:r>
              <a:rPr lang="en-US" dirty="0"/>
              <a:t>upon termination of representation, a lawyer shall take steps to the extent reasonably practicable to protect a client’s </a:t>
            </a:r>
            <a:r>
              <a:rPr lang="en-US" dirty="0" smtClean="0"/>
              <a:t>interests.  </a:t>
            </a:r>
          </a:p>
          <a:p>
            <a:r>
              <a:rPr lang="en-US" dirty="0" smtClean="0"/>
              <a:t>The Attorney may need to give </a:t>
            </a:r>
            <a:r>
              <a:rPr lang="en-US" dirty="0"/>
              <a:t>reasonable notice to the client, </a:t>
            </a:r>
            <a:r>
              <a:rPr lang="en-US" dirty="0" smtClean="0"/>
              <a:t>allow </a:t>
            </a:r>
            <a:r>
              <a:rPr lang="en-US" dirty="0"/>
              <a:t>time for employment of other counsel, surrendering papers and property to which the client is entitled and refunding any advance payment of fee or expense that has not been earned or incurred. </a:t>
            </a:r>
          </a:p>
        </p:txBody>
      </p:sp>
      <p:sp>
        <p:nvSpPr>
          <p:cNvPr id="4" name="Slide Number Placeholder 3"/>
          <p:cNvSpPr>
            <a:spLocks noGrp="1"/>
          </p:cNvSpPr>
          <p:nvPr>
            <p:ph type="sldNum" sz="quarter" idx="12"/>
          </p:nvPr>
        </p:nvSpPr>
        <p:spPr/>
        <p:txBody>
          <a:bodyPr/>
          <a:lstStyle/>
          <a:p>
            <a:fld id="{C02FF8F6-D77A-4FE6-A2EB-404E5D925894}" type="slidenum">
              <a:rPr lang="en-US" smtClean="0"/>
              <a:t>52</a:t>
            </a:fld>
            <a:endParaRPr lang="en-US" dirty="0"/>
          </a:p>
        </p:txBody>
      </p:sp>
    </p:spTree>
    <p:extLst>
      <p:ext uri="{BB962C8B-B14F-4D97-AF65-F5344CB8AC3E}">
        <p14:creationId xmlns:p14="http://schemas.microsoft.com/office/powerpoint/2010/main" val="36974384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a Charge</a:t>
            </a:r>
            <a:endParaRPr lang="en-US" dirty="0"/>
          </a:p>
        </p:txBody>
      </p:sp>
      <p:sp>
        <p:nvSpPr>
          <p:cNvPr id="3" name="Content Placeholder 2"/>
          <p:cNvSpPr>
            <a:spLocks noGrp="1"/>
          </p:cNvSpPr>
          <p:nvPr>
            <p:ph idx="1"/>
          </p:nvPr>
        </p:nvSpPr>
        <p:spPr/>
        <p:txBody>
          <a:bodyPr>
            <a:normAutofit/>
          </a:bodyPr>
          <a:lstStyle/>
          <a:p>
            <a:r>
              <a:rPr lang="en-US" dirty="0" smtClean="0"/>
              <a:t>The Best Practice is to Seek Leave to Withdraw.  </a:t>
            </a:r>
          </a:p>
          <a:p>
            <a:r>
              <a:rPr lang="en-US" dirty="0" smtClean="0"/>
              <a:t>The Court </a:t>
            </a:r>
            <a:r>
              <a:rPr lang="en-US" dirty="0"/>
              <a:t>may deny the </a:t>
            </a:r>
            <a:r>
              <a:rPr lang="en-US" i="1" dirty="0"/>
              <a:t>Motion</a:t>
            </a:r>
            <a:r>
              <a:rPr lang="en-US" dirty="0"/>
              <a:t> and you may have to proceed with the litigation.  </a:t>
            </a:r>
            <a:endParaRPr lang="en-US" dirty="0" smtClean="0"/>
          </a:p>
        </p:txBody>
      </p:sp>
      <p:sp>
        <p:nvSpPr>
          <p:cNvPr id="4" name="Slide Number Placeholder 3"/>
          <p:cNvSpPr>
            <a:spLocks noGrp="1"/>
          </p:cNvSpPr>
          <p:nvPr>
            <p:ph type="sldNum" sz="quarter" idx="12"/>
          </p:nvPr>
        </p:nvSpPr>
        <p:spPr/>
        <p:txBody>
          <a:bodyPr/>
          <a:lstStyle/>
          <a:p>
            <a:fld id="{C02FF8F6-D77A-4FE6-A2EB-404E5D925894}" type="slidenum">
              <a:rPr lang="en-US" smtClean="0"/>
              <a:t>53</a:t>
            </a:fld>
            <a:endParaRPr lang="en-US" dirty="0"/>
          </a:p>
        </p:txBody>
      </p:sp>
    </p:spTree>
    <p:extLst>
      <p:ext uri="{BB962C8B-B14F-4D97-AF65-F5344CB8AC3E}">
        <p14:creationId xmlns:p14="http://schemas.microsoft.com/office/powerpoint/2010/main" val="8167631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a Charge</a:t>
            </a:r>
            <a:endParaRPr lang="en-US" dirty="0"/>
          </a:p>
        </p:txBody>
      </p:sp>
      <p:sp>
        <p:nvSpPr>
          <p:cNvPr id="3" name="Content Placeholder 2"/>
          <p:cNvSpPr>
            <a:spLocks noGrp="1"/>
          </p:cNvSpPr>
          <p:nvPr>
            <p:ph idx="1"/>
          </p:nvPr>
        </p:nvSpPr>
        <p:spPr/>
        <p:txBody>
          <a:bodyPr/>
          <a:lstStyle/>
          <a:p>
            <a:r>
              <a:rPr lang="en-US" dirty="0"/>
              <a:t>Supreme Court Rule 13 </a:t>
            </a:r>
            <a:r>
              <a:rPr lang="en-US" dirty="0" smtClean="0"/>
              <a:t>requires an Attorney to provide notice </a:t>
            </a:r>
            <a:r>
              <a:rPr lang="en-US" dirty="0"/>
              <a:t>to all parties and notice to the client</a:t>
            </a:r>
            <a:r>
              <a:rPr lang="en-US" dirty="0" smtClean="0"/>
              <a:t>.</a:t>
            </a:r>
          </a:p>
          <a:p>
            <a:r>
              <a:rPr lang="en-US" dirty="0" smtClean="0"/>
              <a:t>Develop Good Habits about Managing Your Law Practice.</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54</a:t>
            </a:fld>
            <a:endParaRPr lang="en-US" dirty="0"/>
          </a:p>
        </p:txBody>
      </p:sp>
    </p:spTree>
    <p:extLst>
      <p:ext uri="{BB962C8B-B14F-4D97-AF65-F5344CB8AC3E}">
        <p14:creationId xmlns:p14="http://schemas.microsoft.com/office/powerpoint/2010/main" val="16988957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PMBR Proactive Management Based Regulation</a:t>
            </a:r>
          </a:p>
        </p:txBody>
      </p:sp>
      <p:sp>
        <p:nvSpPr>
          <p:cNvPr id="3" name="Content Placeholder 2"/>
          <p:cNvSpPr>
            <a:spLocks noGrp="1"/>
          </p:cNvSpPr>
          <p:nvPr>
            <p:ph idx="1"/>
          </p:nvPr>
        </p:nvSpPr>
        <p:spPr/>
        <p:txBody>
          <a:bodyPr>
            <a:normAutofit fontScale="92500" lnSpcReduction="10000"/>
          </a:bodyPr>
          <a:lstStyle/>
          <a:p>
            <a:r>
              <a:rPr lang="en-US" dirty="0"/>
              <a:t>In January 2017, Illinois became the first State in the nation to implement a PMBR program based upon the Rule issued by the IL Sup Court.  </a:t>
            </a:r>
          </a:p>
          <a:p>
            <a:r>
              <a:rPr lang="en-US" dirty="0" smtClean="0"/>
              <a:t>The </a:t>
            </a:r>
            <a:r>
              <a:rPr lang="en-US" dirty="0"/>
              <a:t>Rule </a:t>
            </a:r>
            <a:r>
              <a:rPr lang="en-US" dirty="0" smtClean="0"/>
              <a:t>requires </a:t>
            </a:r>
            <a:r>
              <a:rPr lang="en-US" dirty="0"/>
              <a:t>each lawyer who is engaged in the PRIVATE PRACTICE of law who does not have Malpractice Insurance </a:t>
            </a:r>
            <a:r>
              <a:rPr lang="en-US" dirty="0" smtClean="0"/>
              <a:t>to complete </a:t>
            </a:r>
            <a:r>
              <a:rPr lang="en-US" dirty="0"/>
              <a:t>a self-assessment of the operation of the law practice.  </a:t>
            </a:r>
            <a:endParaRPr lang="en-US" dirty="0" smtClean="0"/>
          </a:p>
          <a:p>
            <a:r>
              <a:rPr lang="en-US" dirty="0" smtClean="0"/>
              <a:t>This </a:t>
            </a:r>
            <a:r>
              <a:rPr lang="en-US" dirty="0"/>
              <a:t>Self-assessment shall consist of INTERACTIVE ONLINE educational program provided by the Administrator</a:t>
            </a:r>
            <a:r>
              <a:rPr lang="en-US" dirty="0" smtClean="0"/>
              <a:t>.</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55</a:t>
            </a:fld>
            <a:endParaRPr lang="en-US" dirty="0"/>
          </a:p>
        </p:txBody>
      </p:sp>
    </p:spTree>
    <p:extLst>
      <p:ext uri="{BB962C8B-B14F-4D97-AF65-F5344CB8AC3E}">
        <p14:creationId xmlns:p14="http://schemas.microsoft.com/office/powerpoint/2010/main" val="21986799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PMBR</a:t>
            </a:r>
            <a:endParaRPr lang="en-US" dirty="0"/>
          </a:p>
        </p:txBody>
      </p:sp>
      <p:sp>
        <p:nvSpPr>
          <p:cNvPr id="3" name="Content Placeholder 2"/>
          <p:cNvSpPr>
            <a:spLocks noGrp="1"/>
          </p:cNvSpPr>
          <p:nvPr>
            <p:ph idx="1"/>
          </p:nvPr>
        </p:nvSpPr>
        <p:spPr/>
        <p:txBody>
          <a:bodyPr>
            <a:normAutofit/>
          </a:bodyPr>
          <a:lstStyle/>
          <a:p>
            <a:r>
              <a:rPr lang="en-US" dirty="0"/>
              <a:t>All information about the Self-Assessment shall be confidential except for the fact that the </a:t>
            </a:r>
            <a:r>
              <a:rPr lang="en-US" dirty="0" smtClean="0"/>
              <a:t>Attorney </a:t>
            </a:r>
            <a:r>
              <a:rPr lang="en-US" dirty="0"/>
              <a:t>completed the program.  </a:t>
            </a:r>
            <a:endParaRPr lang="en-US" dirty="0" smtClean="0"/>
          </a:p>
          <a:p>
            <a:r>
              <a:rPr lang="en-US" dirty="0" smtClean="0"/>
              <a:t>Neither </a:t>
            </a:r>
            <a:r>
              <a:rPr lang="en-US" dirty="0"/>
              <a:t>the </a:t>
            </a:r>
            <a:r>
              <a:rPr lang="en-US" dirty="0" smtClean="0"/>
              <a:t>Attorney </a:t>
            </a:r>
            <a:r>
              <a:rPr lang="en-US" dirty="0"/>
              <a:t>nor the Administrator may offer info about the Self-Assessment into evidence in a disciplinary proceeding.  </a:t>
            </a:r>
            <a:endParaRPr lang="en-US" dirty="0" smtClean="0"/>
          </a:p>
          <a:p>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56</a:t>
            </a:fld>
            <a:endParaRPr lang="en-US" dirty="0"/>
          </a:p>
        </p:txBody>
      </p:sp>
    </p:spTree>
    <p:extLst>
      <p:ext uri="{BB962C8B-B14F-4D97-AF65-F5344CB8AC3E}">
        <p14:creationId xmlns:p14="http://schemas.microsoft.com/office/powerpoint/2010/main" val="20966189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PMBR</a:t>
            </a:r>
            <a:endParaRPr lang="en-US" dirty="0"/>
          </a:p>
        </p:txBody>
      </p:sp>
      <p:sp>
        <p:nvSpPr>
          <p:cNvPr id="3" name="Content Placeholder 2"/>
          <p:cNvSpPr>
            <a:spLocks noGrp="1"/>
          </p:cNvSpPr>
          <p:nvPr>
            <p:ph idx="1"/>
          </p:nvPr>
        </p:nvSpPr>
        <p:spPr/>
        <p:txBody>
          <a:bodyPr/>
          <a:lstStyle/>
          <a:p>
            <a:r>
              <a:rPr lang="en-US" dirty="0" smtClean="0"/>
              <a:t>PMBR </a:t>
            </a:r>
            <a:r>
              <a:rPr lang="en-US" dirty="0"/>
              <a:t>is a new PARADIGM or model for attorney discipline.  </a:t>
            </a:r>
            <a:endParaRPr lang="en-US" dirty="0" smtClean="0"/>
          </a:p>
          <a:p>
            <a:r>
              <a:rPr lang="en-US" dirty="0" smtClean="0"/>
              <a:t>Traditionally</a:t>
            </a:r>
            <a:r>
              <a:rPr lang="en-US" dirty="0"/>
              <a:t>, </a:t>
            </a:r>
            <a:r>
              <a:rPr lang="en-US" dirty="0" smtClean="0"/>
              <a:t>Attorney </a:t>
            </a:r>
            <a:r>
              <a:rPr lang="en-US" dirty="0"/>
              <a:t>Discipline was reactive.  Someone would submit a charge, the Administrator would investigate and if proof of misconduct measured by </a:t>
            </a:r>
            <a:r>
              <a:rPr lang="en-US" dirty="0" smtClean="0"/>
              <a:t>IRPC.  </a:t>
            </a:r>
          </a:p>
          <a:p>
            <a:r>
              <a:rPr lang="en-US" dirty="0" smtClean="0"/>
              <a:t>Then </a:t>
            </a:r>
            <a:r>
              <a:rPr lang="en-US" dirty="0"/>
              <a:t>a hearing would follow with the </a:t>
            </a:r>
            <a:r>
              <a:rPr lang="en-US" dirty="0" smtClean="0"/>
              <a:t>Attorney </a:t>
            </a:r>
            <a:r>
              <a:rPr lang="en-US" dirty="0"/>
              <a:t>afforded an opportunity to contest the charge.</a:t>
            </a:r>
          </a:p>
        </p:txBody>
      </p:sp>
      <p:sp>
        <p:nvSpPr>
          <p:cNvPr id="4" name="Slide Number Placeholder 3"/>
          <p:cNvSpPr>
            <a:spLocks noGrp="1"/>
          </p:cNvSpPr>
          <p:nvPr>
            <p:ph type="sldNum" sz="quarter" idx="12"/>
          </p:nvPr>
        </p:nvSpPr>
        <p:spPr/>
        <p:txBody>
          <a:bodyPr/>
          <a:lstStyle/>
          <a:p>
            <a:fld id="{C02FF8F6-D77A-4FE6-A2EB-404E5D925894}" type="slidenum">
              <a:rPr lang="en-US" smtClean="0"/>
              <a:t>57</a:t>
            </a:fld>
            <a:endParaRPr lang="en-US" dirty="0"/>
          </a:p>
        </p:txBody>
      </p:sp>
    </p:spTree>
    <p:extLst>
      <p:ext uri="{BB962C8B-B14F-4D97-AF65-F5344CB8AC3E}">
        <p14:creationId xmlns:p14="http://schemas.microsoft.com/office/powerpoint/2010/main" val="17642854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PMBR</a:t>
            </a:r>
            <a:endParaRPr lang="en-US" dirty="0"/>
          </a:p>
        </p:txBody>
      </p:sp>
      <p:sp>
        <p:nvSpPr>
          <p:cNvPr id="3" name="Content Placeholder 2"/>
          <p:cNvSpPr>
            <a:spLocks noGrp="1"/>
          </p:cNvSpPr>
          <p:nvPr>
            <p:ph idx="1"/>
          </p:nvPr>
        </p:nvSpPr>
        <p:spPr/>
        <p:txBody>
          <a:bodyPr>
            <a:normAutofit/>
          </a:bodyPr>
          <a:lstStyle/>
          <a:p>
            <a:r>
              <a:rPr lang="en-US" dirty="0" smtClean="0"/>
              <a:t>PMBR </a:t>
            </a:r>
            <a:r>
              <a:rPr lang="en-US" dirty="0"/>
              <a:t>seeks to engage </a:t>
            </a:r>
            <a:r>
              <a:rPr lang="en-US" dirty="0" smtClean="0"/>
              <a:t>Attorneys </a:t>
            </a:r>
            <a:r>
              <a:rPr lang="en-US" dirty="0"/>
              <a:t>and educate them about BEST PRACTICES.  </a:t>
            </a:r>
            <a:endParaRPr lang="en-US" dirty="0" smtClean="0"/>
          </a:p>
          <a:p>
            <a:r>
              <a:rPr lang="en-US" dirty="0" smtClean="0"/>
              <a:t>This </a:t>
            </a:r>
            <a:r>
              <a:rPr lang="en-US" dirty="0"/>
              <a:t>program could reduce malpractice and ARDC allegations</a:t>
            </a:r>
            <a:r>
              <a:rPr lang="en-US" dirty="0" smtClean="0"/>
              <a:t>.</a:t>
            </a:r>
          </a:p>
        </p:txBody>
      </p:sp>
      <p:sp>
        <p:nvSpPr>
          <p:cNvPr id="4" name="Slide Number Placeholder 3"/>
          <p:cNvSpPr>
            <a:spLocks noGrp="1"/>
          </p:cNvSpPr>
          <p:nvPr>
            <p:ph type="sldNum" sz="quarter" idx="12"/>
          </p:nvPr>
        </p:nvSpPr>
        <p:spPr/>
        <p:txBody>
          <a:bodyPr/>
          <a:lstStyle/>
          <a:p>
            <a:fld id="{C02FF8F6-D77A-4FE6-A2EB-404E5D925894}" type="slidenum">
              <a:rPr lang="en-US" smtClean="0"/>
              <a:t>58</a:t>
            </a:fld>
            <a:endParaRPr lang="en-US" dirty="0"/>
          </a:p>
        </p:txBody>
      </p:sp>
    </p:spTree>
    <p:extLst>
      <p:ext uri="{BB962C8B-B14F-4D97-AF65-F5344CB8AC3E}">
        <p14:creationId xmlns:p14="http://schemas.microsoft.com/office/powerpoint/2010/main" val="27627592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PMBR</a:t>
            </a:r>
            <a:endParaRPr lang="en-US" dirty="0"/>
          </a:p>
        </p:txBody>
      </p:sp>
      <p:sp>
        <p:nvSpPr>
          <p:cNvPr id="3" name="Content Placeholder 2"/>
          <p:cNvSpPr>
            <a:spLocks noGrp="1"/>
          </p:cNvSpPr>
          <p:nvPr>
            <p:ph idx="1"/>
          </p:nvPr>
        </p:nvSpPr>
        <p:spPr/>
        <p:txBody>
          <a:bodyPr/>
          <a:lstStyle/>
          <a:p>
            <a:r>
              <a:rPr lang="en-US" dirty="0" smtClean="0"/>
              <a:t>Attorneys are not required to have Malpractice Ins.  </a:t>
            </a:r>
          </a:p>
          <a:p>
            <a:r>
              <a:rPr lang="en-US" dirty="0" smtClean="0"/>
              <a:t>But those who have Malpractice are required to go through an application process because the Insurance Company wants to assess RISK and Minimize any RISK</a:t>
            </a:r>
          </a:p>
          <a:p>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59</a:t>
            </a:fld>
            <a:endParaRPr lang="en-US" dirty="0"/>
          </a:p>
        </p:txBody>
      </p:sp>
    </p:spTree>
    <p:extLst>
      <p:ext uri="{BB962C8B-B14F-4D97-AF65-F5344CB8AC3E}">
        <p14:creationId xmlns:p14="http://schemas.microsoft.com/office/powerpoint/2010/main" val="1865239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Elements of a Succession Plan	</a:t>
            </a:r>
            <a:endParaRPr lang="en-US" dirty="0"/>
          </a:p>
        </p:txBody>
      </p:sp>
      <p:sp>
        <p:nvSpPr>
          <p:cNvPr id="3" name="Content Placeholder 2"/>
          <p:cNvSpPr>
            <a:spLocks noGrp="1"/>
          </p:cNvSpPr>
          <p:nvPr>
            <p:ph idx="1"/>
          </p:nvPr>
        </p:nvSpPr>
        <p:spPr/>
        <p:txBody>
          <a:bodyPr/>
          <a:lstStyle/>
          <a:p>
            <a:r>
              <a:rPr lang="en-US" dirty="0" smtClean="0"/>
              <a:t>First, </a:t>
            </a:r>
            <a:r>
              <a:rPr lang="en-US" dirty="0"/>
              <a:t>have written instructions to family members or support staff to describe how to generate a list of client names and addresses</a:t>
            </a:r>
            <a:r>
              <a:rPr lang="en-US" dirty="0" smtClean="0"/>
              <a:t>.</a:t>
            </a:r>
          </a:p>
          <a:p>
            <a:r>
              <a:rPr lang="en-US" dirty="0" smtClean="0"/>
              <a:t>Include any necessary Passwords in the instructions. </a:t>
            </a:r>
          </a:p>
          <a:p>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6</a:t>
            </a:fld>
            <a:endParaRPr lang="en-US" dirty="0"/>
          </a:p>
        </p:txBody>
      </p:sp>
    </p:spTree>
    <p:extLst>
      <p:ext uri="{BB962C8B-B14F-4D97-AF65-F5344CB8AC3E}">
        <p14:creationId xmlns:p14="http://schemas.microsoft.com/office/powerpoint/2010/main" val="9734557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PMBR</a:t>
            </a:r>
            <a:endParaRPr lang="en-US" dirty="0"/>
          </a:p>
        </p:txBody>
      </p:sp>
      <p:sp>
        <p:nvSpPr>
          <p:cNvPr id="3" name="Content Placeholder 2"/>
          <p:cNvSpPr>
            <a:spLocks noGrp="1"/>
          </p:cNvSpPr>
          <p:nvPr>
            <p:ph idx="1"/>
          </p:nvPr>
        </p:nvSpPr>
        <p:spPr/>
        <p:txBody>
          <a:bodyPr/>
          <a:lstStyle/>
          <a:p>
            <a:r>
              <a:rPr lang="en-US" dirty="0"/>
              <a:t>PMBR is a tool to bring that sober review and evaluation process to SOLO and Small firms.  </a:t>
            </a:r>
          </a:p>
          <a:p>
            <a:r>
              <a:rPr lang="en-US" dirty="0" smtClean="0"/>
              <a:t>The </a:t>
            </a:r>
            <a:r>
              <a:rPr lang="en-US" dirty="0"/>
              <a:t>PURPOSE is to require </a:t>
            </a:r>
            <a:r>
              <a:rPr lang="en-US" dirty="0" smtClean="0"/>
              <a:t>Attorney </a:t>
            </a:r>
            <a:r>
              <a:rPr lang="en-US" dirty="0"/>
              <a:t>to review their operations and implement BEST PRACTICES.</a:t>
            </a:r>
          </a:p>
        </p:txBody>
      </p:sp>
      <p:sp>
        <p:nvSpPr>
          <p:cNvPr id="4" name="Slide Number Placeholder 3"/>
          <p:cNvSpPr>
            <a:spLocks noGrp="1"/>
          </p:cNvSpPr>
          <p:nvPr>
            <p:ph type="sldNum" sz="quarter" idx="12"/>
          </p:nvPr>
        </p:nvSpPr>
        <p:spPr/>
        <p:txBody>
          <a:bodyPr/>
          <a:lstStyle/>
          <a:p>
            <a:fld id="{C02FF8F6-D77A-4FE6-A2EB-404E5D925894}" type="slidenum">
              <a:rPr lang="en-US" smtClean="0"/>
              <a:t>60</a:t>
            </a:fld>
            <a:endParaRPr lang="en-US" dirty="0"/>
          </a:p>
        </p:txBody>
      </p:sp>
    </p:spTree>
    <p:extLst>
      <p:ext uri="{BB962C8B-B14F-4D97-AF65-F5344CB8AC3E}">
        <p14:creationId xmlns:p14="http://schemas.microsoft.com/office/powerpoint/2010/main" val="31856301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normAutofit lnSpcReduction="10000"/>
          </a:bodyPr>
          <a:lstStyle/>
          <a:p>
            <a:r>
              <a:rPr lang="en-US" dirty="0"/>
              <a:t>One, have a SUCCESSION PLAN and review it with your support staff and family.  </a:t>
            </a:r>
            <a:endParaRPr lang="en-US" dirty="0" smtClean="0"/>
          </a:p>
          <a:p>
            <a:r>
              <a:rPr lang="en-US" dirty="0" smtClean="0"/>
              <a:t>The </a:t>
            </a:r>
            <a:r>
              <a:rPr lang="en-US" dirty="0"/>
              <a:t>plan should note how to generate a list of client names and address and identify open matters and current court dates.  </a:t>
            </a:r>
            <a:endParaRPr lang="en-US" dirty="0" smtClean="0"/>
          </a:p>
          <a:p>
            <a:r>
              <a:rPr lang="en-US" dirty="0" smtClean="0"/>
              <a:t>Simple is Good- the </a:t>
            </a:r>
            <a:r>
              <a:rPr lang="en-US" dirty="0"/>
              <a:t>Succession Plan could be as simple as a SPIRAL notebook and a Bic Pen with instructions and passwords written down. </a:t>
            </a:r>
          </a:p>
        </p:txBody>
      </p:sp>
      <p:sp>
        <p:nvSpPr>
          <p:cNvPr id="4" name="Slide Number Placeholder 3"/>
          <p:cNvSpPr>
            <a:spLocks noGrp="1"/>
          </p:cNvSpPr>
          <p:nvPr>
            <p:ph type="sldNum" sz="quarter" idx="12"/>
          </p:nvPr>
        </p:nvSpPr>
        <p:spPr/>
        <p:txBody>
          <a:bodyPr/>
          <a:lstStyle/>
          <a:p>
            <a:fld id="{C02FF8F6-D77A-4FE6-A2EB-404E5D925894}" type="slidenum">
              <a:rPr lang="en-US" smtClean="0"/>
              <a:t>61</a:t>
            </a:fld>
            <a:endParaRPr lang="en-US" dirty="0"/>
          </a:p>
        </p:txBody>
      </p:sp>
    </p:spTree>
    <p:extLst>
      <p:ext uri="{BB962C8B-B14F-4D97-AF65-F5344CB8AC3E}">
        <p14:creationId xmlns:p14="http://schemas.microsoft.com/office/powerpoint/2010/main" val="29813917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normAutofit lnSpcReduction="10000"/>
          </a:bodyPr>
          <a:lstStyle/>
          <a:p>
            <a:r>
              <a:rPr lang="en-US" dirty="0"/>
              <a:t>develop and follow a DOCUMENT DESTRUCTION PLAN.  </a:t>
            </a:r>
            <a:endParaRPr lang="en-US" dirty="0" smtClean="0"/>
          </a:p>
          <a:p>
            <a:r>
              <a:rPr lang="en-US" dirty="0" smtClean="0"/>
              <a:t>Inform </a:t>
            </a:r>
            <a:r>
              <a:rPr lang="en-US" dirty="0"/>
              <a:t>the client of the plan at the beginning of the representation and return all documents provided to you by the client at the end of the representation.  </a:t>
            </a:r>
            <a:endParaRPr lang="en-US" dirty="0" smtClean="0"/>
          </a:p>
          <a:p>
            <a:r>
              <a:rPr lang="en-US" dirty="0" smtClean="0"/>
              <a:t>Remember </a:t>
            </a:r>
            <a:r>
              <a:rPr lang="en-US" dirty="0"/>
              <a:t>to destroy files and records in keeping with the duty of maintaining confidences.  </a:t>
            </a:r>
          </a:p>
        </p:txBody>
      </p:sp>
      <p:sp>
        <p:nvSpPr>
          <p:cNvPr id="4" name="Slide Number Placeholder 3"/>
          <p:cNvSpPr>
            <a:spLocks noGrp="1"/>
          </p:cNvSpPr>
          <p:nvPr>
            <p:ph type="sldNum" sz="quarter" idx="12"/>
          </p:nvPr>
        </p:nvSpPr>
        <p:spPr/>
        <p:txBody>
          <a:bodyPr/>
          <a:lstStyle/>
          <a:p>
            <a:fld id="{C02FF8F6-D77A-4FE6-A2EB-404E5D925894}" type="slidenum">
              <a:rPr lang="en-US" smtClean="0"/>
              <a:t>62</a:t>
            </a:fld>
            <a:endParaRPr lang="en-US" dirty="0"/>
          </a:p>
        </p:txBody>
      </p:sp>
    </p:spTree>
    <p:extLst>
      <p:ext uri="{BB962C8B-B14F-4D97-AF65-F5344CB8AC3E}">
        <p14:creationId xmlns:p14="http://schemas.microsoft.com/office/powerpoint/2010/main" val="42586277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normAutofit/>
          </a:bodyPr>
          <a:lstStyle/>
          <a:p>
            <a:r>
              <a:rPr lang="en-US" dirty="0" smtClean="0"/>
              <a:t>STAY </a:t>
            </a:r>
            <a:r>
              <a:rPr lang="en-US" dirty="0"/>
              <a:t>INVOLVED with BAR ASSOCIATION FUNCTIONS.  </a:t>
            </a:r>
            <a:endParaRPr lang="en-US" dirty="0" smtClean="0"/>
          </a:p>
          <a:p>
            <a:r>
              <a:rPr lang="en-US" dirty="0" smtClean="0"/>
              <a:t>It </a:t>
            </a:r>
            <a:r>
              <a:rPr lang="en-US" dirty="0"/>
              <a:t>will help you keep up with trends in the law, but it can also help you feel </a:t>
            </a:r>
            <a:r>
              <a:rPr lang="en-US" dirty="0" smtClean="0"/>
              <a:t>connected </a:t>
            </a:r>
            <a:r>
              <a:rPr lang="en-US" dirty="0"/>
              <a:t>to others and maintain friendships.  </a:t>
            </a:r>
            <a:endParaRPr lang="en-US" dirty="0" smtClean="0"/>
          </a:p>
          <a:p>
            <a:r>
              <a:rPr lang="en-US" dirty="0" smtClean="0"/>
              <a:t>Remember</a:t>
            </a:r>
            <a:r>
              <a:rPr lang="en-US" dirty="0"/>
              <a:t>, the practice of LAW is Demanding and we all need a little help now and then. </a:t>
            </a:r>
          </a:p>
        </p:txBody>
      </p:sp>
      <p:sp>
        <p:nvSpPr>
          <p:cNvPr id="4" name="Slide Number Placeholder 3"/>
          <p:cNvSpPr>
            <a:spLocks noGrp="1"/>
          </p:cNvSpPr>
          <p:nvPr>
            <p:ph type="sldNum" sz="quarter" idx="12"/>
          </p:nvPr>
        </p:nvSpPr>
        <p:spPr/>
        <p:txBody>
          <a:bodyPr/>
          <a:lstStyle/>
          <a:p>
            <a:fld id="{C02FF8F6-D77A-4FE6-A2EB-404E5D925894}" type="slidenum">
              <a:rPr lang="en-US" smtClean="0"/>
              <a:t>63</a:t>
            </a:fld>
            <a:endParaRPr lang="en-US" dirty="0"/>
          </a:p>
        </p:txBody>
      </p:sp>
    </p:spTree>
    <p:extLst>
      <p:ext uri="{BB962C8B-B14F-4D97-AF65-F5344CB8AC3E}">
        <p14:creationId xmlns:p14="http://schemas.microsoft.com/office/powerpoint/2010/main" val="36587719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ARDC Resources</a:t>
            </a:r>
            <a:endParaRPr lang="en-US" dirty="0"/>
          </a:p>
        </p:txBody>
      </p:sp>
      <p:sp>
        <p:nvSpPr>
          <p:cNvPr id="3" name="Content Placeholder 2"/>
          <p:cNvSpPr>
            <a:spLocks noGrp="1"/>
          </p:cNvSpPr>
          <p:nvPr>
            <p:ph idx="1"/>
          </p:nvPr>
        </p:nvSpPr>
        <p:spPr/>
        <p:txBody>
          <a:bodyPr>
            <a:normAutofit/>
          </a:bodyPr>
          <a:lstStyle/>
          <a:p>
            <a:r>
              <a:rPr lang="en-US" i="1" dirty="0" smtClean="0"/>
              <a:t>Client </a:t>
            </a:r>
            <a:r>
              <a:rPr lang="en-US" i="1" dirty="0"/>
              <a:t>Trust Account Handbook- A Guide to Creating and Maintaining a Client Trust Account for Illinois Attorneys</a:t>
            </a:r>
            <a:r>
              <a:rPr lang="en-US" dirty="0"/>
              <a:t>.  </a:t>
            </a:r>
            <a:endParaRPr lang="en-US" dirty="0" smtClean="0"/>
          </a:p>
          <a:p>
            <a:r>
              <a:rPr lang="en-US" dirty="0" smtClean="0"/>
              <a:t>The </a:t>
            </a:r>
            <a:r>
              <a:rPr lang="en-US" dirty="0"/>
              <a:t>Handbook offers a very practical approach to the rudiments about maintaining and reconciling a CTA.  </a:t>
            </a:r>
            <a:endParaRPr lang="en-US" dirty="0" smtClean="0"/>
          </a:p>
          <a:p>
            <a:r>
              <a:rPr lang="en-US" dirty="0" smtClean="0"/>
              <a:t>The </a:t>
            </a:r>
            <a:r>
              <a:rPr lang="en-US" dirty="0"/>
              <a:t>Handbook is available online at our </a:t>
            </a:r>
            <a:r>
              <a:rPr lang="en-US" dirty="0" smtClean="0"/>
              <a:t>website.</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64</a:t>
            </a:fld>
            <a:endParaRPr lang="en-US" dirty="0"/>
          </a:p>
        </p:txBody>
      </p:sp>
    </p:spTree>
    <p:extLst>
      <p:ext uri="{BB962C8B-B14F-4D97-AF65-F5344CB8AC3E}">
        <p14:creationId xmlns:p14="http://schemas.microsoft.com/office/powerpoint/2010/main" val="4043770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r>
              <a:rPr lang="en-US" dirty="0"/>
              <a:t>There are about </a:t>
            </a:r>
            <a:r>
              <a:rPr lang="en-US" dirty="0" smtClean="0"/>
              <a:t>Several Webinars </a:t>
            </a:r>
            <a:r>
              <a:rPr lang="en-US" dirty="0"/>
              <a:t>on the WEBSITE that offer FREE MCLE.  </a:t>
            </a:r>
            <a:endParaRPr lang="en-US" dirty="0" smtClean="0"/>
          </a:p>
          <a:p>
            <a:r>
              <a:rPr lang="en-US" dirty="0" smtClean="0"/>
              <a:t>One </a:t>
            </a:r>
            <a:r>
              <a:rPr lang="en-US" dirty="0"/>
              <a:t>is about recordkeeping requirements of Rule 1.15 and has great information about how to maintain such records.  </a:t>
            </a:r>
          </a:p>
        </p:txBody>
      </p:sp>
      <p:sp>
        <p:nvSpPr>
          <p:cNvPr id="4" name="Slide Number Placeholder 3"/>
          <p:cNvSpPr>
            <a:spLocks noGrp="1"/>
          </p:cNvSpPr>
          <p:nvPr>
            <p:ph type="sldNum" sz="quarter" idx="12"/>
          </p:nvPr>
        </p:nvSpPr>
        <p:spPr/>
        <p:txBody>
          <a:bodyPr/>
          <a:lstStyle/>
          <a:p>
            <a:fld id="{C02FF8F6-D77A-4FE6-A2EB-404E5D925894}" type="slidenum">
              <a:rPr lang="en-US" smtClean="0"/>
              <a:t>65</a:t>
            </a:fld>
            <a:endParaRPr lang="en-US" dirty="0"/>
          </a:p>
        </p:txBody>
      </p:sp>
    </p:spTree>
    <p:extLst>
      <p:ext uri="{BB962C8B-B14F-4D97-AF65-F5344CB8AC3E}">
        <p14:creationId xmlns:p14="http://schemas.microsoft.com/office/powerpoint/2010/main" val="35305804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r>
              <a:rPr lang="en-US" dirty="0"/>
              <a:t>The ARDC operates a Website that has a great deal of useful information such as FAQ and other features that you might find helpful.  </a:t>
            </a:r>
            <a:endParaRPr lang="en-US" dirty="0" smtClean="0"/>
          </a:p>
          <a:p>
            <a:r>
              <a:rPr lang="en-US" dirty="0" smtClean="0"/>
              <a:t>We </a:t>
            </a:r>
            <a:r>
              <a:rPr lang="en-US" dirty="0"/>
              <a:t>have the </a:t>
            </a:r>
            <a:r>
              <a:rPr lang="en-US" i="1" dirty="0"/>
              <a:t>Illinois</a:t>
            </a:r>
            <a:r>
              <a:rPr lang="en-US" dirty="0"/>
              <a:t> </a:t>
            </a:r>
            <a:r>
              <a:rPr lang="en-US" i="1" dirty="0"/>
              <a:t>Rules of Professional Conduct of 2010</a:t>
            </a:r>
            <a:r>
              <a:rPr lang="en-US" dirty="0"/>
              <a:t> are available online with a TOPICAL INDEX and a search feature.  </a:t>
            </a:r>
            <a:endParaRPr lang="en-US" dirty="0" smtClean="0"/>
          </a:p>
          <a:p>
            <a:r>
              <a:rPr lang="en-US" dirty="0" smtClean="0"/>
              <a:t>The address </a:t>
            </a:r>
            <a:r>
              <a:rPr lang="en-US" dirty="0"/>
              <a:t>is </a:t>
            </a:r>
            <a:r>
              <a:rPr lang="en-US" u="sng" dirty="0">
                <a:hlinkClick r:id="rId2"/>
              </a:rPr>
              <a:t>WWW.IARDC.ORG</a:t>
            </a:r>
            <a:r>
              <a:rPr lang="en-US" dirty="0"/>
              <a:t>.  </a:t>
            </a:r>
          </a:p>
          <a:p>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66</a:t>
            </a:fld>
            <a:endParaRPr lang="en-US" dirty="0"/>
          </a:p>
        </p:txBody>
      </p:sp>
    </p:spTree>
    <p:extLst>
      <p:ext uri="{BB962C8B-B14F-4D97-AF65-F5344CB8AC3E}">
        <p14:creationId xmlns:p14="http://schemas.microsoft.com/office/powerpoint/2010/main" val="3767671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the Succession Plan</a:t>
            </a:r>
            <a:endParaRPr lang="en-US" dirty="0"/>
          </a:p>
        </p:txBody>
      </p:sp>
      <p:sp>
        <p:nvSpPr>
          <p:cNvPr id="3" name="Content Placeholder 2"/>
          <p:cNvSpPr>
            <a:spLocks noGrp="1"/>
          </p:cNvSpPr>
          <p:nvPr>
            <p:ph idx="1"/>
          </p:nvPr>
        </p:nvSpPr>
        <p:spPr/>
        <p:txBody>
          <a:bodyPr/>
          <a:lstStyle/>
          <a:p>
            <a:r>
              <a:rPr lang="en-US" dirty="0" smtClean="0"/>
              <a:t>Supreme Court Rule 769 and best practices re: Maintaining Client Records.  </a:t>
            </a:r>
          </a:p>
          <a:p>
            <a:r>
              <a:rPr lang="en-US" dirty="0" smtClean="0"/>
              <a:t>Rule requires contact information regarding clients.</a:t>
            </a:r>
          </a:p>
          <a:p>
            <a:r>
              <a:rPr lang="en-US" dirty="0" smtClean="0"/>
              <a:t>Rule requires Financial Records regarding an attorney’s practice.</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7</a:t>
            </a:fld>
            <a:endParaRPr lang="en-US" dirty="0"/>
          </a:p>
        </p:txBody>
      </p:sp>
    </p:spTree>
    <p:extLst>
      <p:ext uri="{BB962C8B-B14F-4D97-AF65-F5344CB8AC3E}">
        <p14:creationId xmlns:p14="http://schemas.microsoft.com/office/powerpoint/2010/main" val="1763859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 Succession Plan</a:t>
            </a:r>
            <a:endParaRPr lang="en-US" dirty="0"/>
          </a:p>
        </p:txBody>
      </p:sp>
      <p:sp>
        <p:nvSpPr>
          <p:cNvPr id="3" name="Content Placeholder 2"/>
          <p:cNvSpPr>
            <a:spLocks noGrp="1"/>
          </p:cNvSpPr>
          <p:nvPr>
            <p:ph idx="1"/>
          </p:nvPr>
        </p:nvSpPr>
        <p:spPr/>
        <p:txBody>
          <a:bodyPr/>
          <a:lstStyle/>
          <a:p>
            <a:r>
              <a:rPr lang="en-US" dirty="0" smtClean="0"/>
              <a:t>Have </a:t>
            </a:r>
            <a:r>
              <a:rPr lang="en-US" dirty="0"/>
              <a:t>written instructions about how to locate a </a:t>
            </a:r>
            <a:r>
              <a:rPr lang="en-US" dirty="0" smtClean="0"/>
              <a:t>calendar, </a:t>
            </a:r>
            <a:r>
              <a:rPr lang="en-US" dirty="0"/>
              <a:t>or </a:t>
            </a:r>
            <a:r>
              <a:rPr lang="en-US" dirty="0" smtClean="0"/>
              <a:t>generate a list of all </a:t>
            </a:r>
            <a:r>
              <a:rPr lang="en-US" dirty="0"/>
              <a:t>pending </a:t>
            </a:r>
            <a:r>
              <a:rPr lang="en-US" dirty="0" smtClean="0"/>
              <a:t>matters.  </a:t>
            </a:r>
          </a:p>
          <a:p>
            <a:r>
              <a:rPr lang="en-US" dirty="0" smtClean="0"/>
              <a:t>Have instructions about how to generate a list of FUTURE </a:t>
            </a:r>
            <a:r>
              <a:rPr lang="en-US" dirty="0"/>
              <a:t>dates on all cases.  </a:t>
            </a:r>
            <a:endParaRPr lang="en-US" dirty="0" smtClean="0"/>
          </a:p>
          <a:p>
            <a:r>
              <a:rPr lang="en-US" dirty="0" smtClean="0"/>
              <a:t>The </a:t>
            </a:r>
            <a:r>
              <a:rPr lang="en-US" dirty="0"/>
              <a:t>instructions should include passwords or other necessary items. </a:t>
            </a:r>
          </a:p>
        </p:txBody>
      </p:sp>
      <p:sp>
        <p:nvSpPr>
          <p:cNvPr id="4" name="Slide Number Placeholder 3"/>
          <p:cNvSpPr>
            <a:spLocks noGrp="1"/>
          </p:cNvSpPr>
          <p:nvPr>
            <p:ph type="sldNum" sz="quarter" idx="12"/>
          </p:nvPr>
        </p:nvSpPr>
        <p:spPr/>
        <p:txBody>
          <a:bodyPr/>
          <a:lstStyle/>
          <a:p>
            <a:fld id="{C02FF8F6-D77A-4FE6-A2EB-404E5D925894}" type="slidenum">
              <a:rPr lang="en-US" smtClean="0"/>
              <a:t>8</a:t>
            </a:fld>
            <a:endParaRPr lang="en-US" dirty="0"/>
          </a:p>
        </p:txBody>
      </p:sp>
    </p:spTree>
    <p:extLst>
      <p:ext uri="{BB962C8B-B14F-4D97-AF65-F5344CB8AC3E}">
        <p14:creationId xmlns:p14="http://schemas.microsoft.com/office/powerpoint/2010/main" val="1333260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 Succession Plan</a:t>
            </a:r>
            <a:endParaRPr lang="en-US" dirty="0"/>
          </a:p>
        </p:txBody>
      </p:sp>
      <p:sp>
        <p:nvSpPr>
          <p:cNvPr id="3" name="Content Placeholder 2"/>
          <p:cNvSpPr>
            <a:spLocks noGrp="1"/>
          </p:cNvSpPr>
          <p:nvPr>
            <p:ph idx="1"/>
          </p:nvPr>
        </p:nvSpPr>
        <p:spPr/>
        <p:txBody>
          <a:bodyPr>
            <a:normAutofit/>
          </a:bodyPr>
          <a:lstStyle/>
          <a:p>
            <a:r>
              <a:rPr lang="en-US" dirty="0" smtClean="0"/>
              <a:t>Have instructions </a:t>
            </a:r>
            <a:r>
              <a:rPr lang="en-US" dirty="0"/>
              <a:t>about any client trust account or escrow account.  </a:t>
            </a:r>
            <a:endParaRPr lang="en-US" dirty="0" smtClean="0"/>
          </a:p>
          <a:p>
            <a:r>
              <a:rPr lang="en-US" dirty="0" smtClean="0"/>
              <a:t>These </a:t>
            </a:r>
            <a:r>
              <a:rPr lang="en-US" dirty="0"/>
              <a:t>instructions should identify the financial </a:t>
            </a:r>
            <a:r>
              <a:rPr lang="en-US" dirty="0" smtClean="0"/>
              <a:t>institution, </a:t>
            </a:r>
            <a:r>
              <a:rPr lang="en-US" dirty="0"/>
              <a:t>the title of the account and the account number.  </a:t>
            </a:r>
            <a:endParaRPr lang="en-US" dirty="0" smtClean="0"/>
          </a:p>
          <a:p>
            <a:r>
              <a:rPr lang="en-US" dirty="0" smtClean="0"/>
              <a:t>In </a:t>
            </a:r>
            <a:r>
              <a:rPr lang="en-US" dirty="0"/>
              <a:t>addition, </a:t>
            </a:r>
            <a:r>
              <a:rPr lang="en-US" dirty="0" smtClean="0"/>
              <a:t>describe </a:t>
            </a:r>
            <a:r>
              <a:rPr lang="en-US" dirty="0"/>
              <a:t>where the client trust account records are located in the </a:t>
            </a:r>
            <a:r>
              <a:rPr lang="en-US" dirty="0" smtClean="0"/>
              <a:t>office.   </a:t>
            </a:r>
            <a:endParaRPr lang="en-US" dirty="0"/>
          </a:p>
        </p:txBody>
      </p:sp>
      <p:sp>
        <p:nvSpPr>
          <p:cNvPr id="4" name="Slide Number Placeholder 3"/>
          <p:cNvSpPr>
            <a:spLocks noGrp="1"/>
          </p:cNvSpPr>
          <p:nvPr>
            <p:ph type="sldNum" sz="quarter" idx="12"/>
          </p:nvPr>
        </p:nvSpPr>
        <p:spPr/>
        <p:txBody>
          <a:bodyPr/>
          <a:lstStyle/>
          <a:p>
            <a:fld id="{C02FF8F6-D77A-4FE6-A2EB-404E5D925894}" type="slidenum">
              <a:rPr lang="en-US" smtClean="0"/>
              <a:t>9</a:t>
            </a:fld>
            <a:endParaRPr lang="en-US" dirty="0"/>
          </a:p>
        </p:txBody>
      </p:sp>
    </p:spTree>
    <p:extLst>
      <p:ext uri="{BB962C8B-B14F-4D97-AF65-F5344CB8AC3E}">
        <p14:creationId xmlns:p14="http://schemas.microsoft.com/office/powerpoint/2010/main" val="1346845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TotalTime>
  <Words>3023</Words>
  <Application>Microsoft Office PowerPoint</Application>
  <PresentationFormat>On-screen Show (4:3)</PresentationFormat>
  <Paragraphs>289</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Succession Planning and the Challenge of the Coming Senior Tsunami</vt:lpstr>
      <vt:lpstr>Three Goals of the Presentation </vt:lpstr>
      <vt:lpstr>First Goal</vt:lpstr>
      <vt:lpstr>Why have a Succession Plan</vt:lpstr>
      <vt:lpstr>Why have a Succession Plan</vt:lpstr>
      <vt:lpstr>Elements of a Succession Plan </vt:lpstr>
      <vt:lpstr>Elements of the Succession Plan</vt:lpstr>
      <vt:lpstr>Elements of a Succession Plan</vt:lpstr>
      <vt:lpstr>Elements of a Succession Plan</vt:lpstr>
      <vt:lpstr>Elements of a Succession Plan</vt:lpstr>
      <vt:lpstr>Elements of a Succession Plan</vt:lpstr>
      <vt:lpstr>Elements of a Succession Plan</vt:lpstr>
      <vt:lpstr>The Wisdom of a Succession Plan</vt:lpstr>
      <vt:lpstr>How to Close a Law Office</vt:lpstr>
      <vt:lpstr>How to Close a Law Office</vt:lpstr>
      <vt:lpstr>File Destruction Policy</vt:lpstr>
      <vt:lpstr>File Destruction Policy</vt:lpstr>
      <vt:lpstr>Elements of a File Destruction Policy</vt:lpstr>
      <vt:lpstr>Elements of a File Destruction Policy</vt:lpstr>
      <vt:lpstr>Elements of a File Destruction Policy</vt:lpstr>
      <vt:lpstr>Elements of a File Destruction Policy</vt:lpstr>
      <vt:lpstr>Elements of a File Destruction Policy</vt:lpstr>
      <vt:lpstr>Elements of a File Destruction Policy</vt:lpstr>
      <vt:lpstr>The Aging of the Legal Profession</vt:lpstr>
      <vt:lpstr>Aging of the Legal Profession.</vt:lpstr>
      <vt:lpstr>Aging of the Profession</vt:lpstr>
      <vt:lpstr>Aging of the Profession</vt:lpstr>
      <vt:lpstr>Aging in the Legal Profession</vt:lpstr>
      <vt:lpstr>Aging in the Legal Profession</vt:lpstr>
      <vt:lpstr>Recommendations of the Report</vt:lpstr>
      <vt:lpstr>Recommendations of the Report</vt:lpstr>
      <vt:lpstr>Recommendation of the Report</vt:lpstr>
      <vt:lpstr>Recommendation of the Report </vt:lpstr>
      <vt:lpstr>Recommendation of the Report </vt:lpstr>
      <vt:lpstr>Recommendation of the Report </vt:lpstr>
      <vt:lpstr>Recommendations of the Report</vt:lpstr>
      <vt:lpstr>Recommendations of the Report</vt:lpstr>
      <vt:lpstr>Recommendations of the Report</vt:lpstr>
      <vt:lpstr>Recommendations of the Report</vt:lpstr>
      <vt:lpstr>Recommendations</vt:lpstr>
      <vt:lpstr>Recommendations</vt:lpstr>
      <vt:lpstr>How to Avoid Receiving a Charge</vt:lpstr>
      <vt:lpstr>How to Avoid a Charge</vt:lpstr>
      <vt:lpstr>How to Avoid a Charge</vt:lpstr>
      <vt:lpstr>How to Avoid a Charge</vt:lpstr>
      <vt:lpstr>How to Avoid a Charge</vt:lpstr>
      <vt:lpstr>How to Avoid a Charge</vt:lpstr>
      <vt:lpstr>How to Avoid a Charge</vt:lpstr>
      <vt:lpstr>How to Avoid a Charge</vt:lpstr>
      <vt:lpstr>How to Avoid a Charge</vt:lpstr>
      <vt:lpstr>How to Avoid a Charge</vt:lpstr>
      <vt:lpstr>How to Avoid a Charge</vt:lpstr>
      <vt:lpstr>How to Avoid a Charge</vt:lpstr>
      <vt:lpstr>How to Avoid a Charge</vt:lpstr>
      <vt:lpstr>PMBR Proactive Management Based Regulation</vt:lpstr>
      <vt:lpstr>PMBR</vt:lpstr>
      <vt:lpstr>PMBR</vt:lpstr>
      <vt:lpstr>PMBR</vt:lpstr>
      <vt:lpstr>PMBR</vt:lpstr>
      <vt:lpstr>PMBR</vt:lpstr>
      <vt:lpstr>Final Thoughts</vt:lpstr>
      <vt:lpstr>Final Thoughts</vt:lpstr>
      <vt:lpstr>Final Thoughts</vt:lpstr>
      <vt:lpstr>ARDC Resources</vt:lpstr>
      <vt:lpstr>Final Thoughts</vt:lpstr>
      <vt:lpstr>Final Thoughts</vt:lpstr>
    </vt:vector>
  </TitlesOfParts>
  <Company>Attorney Registration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Succession Planning and the Challenge of the Coming Senior Tsumani</dc:title>
  <dc:creator>John Cesario</dc:creator>
  <cp:lastModifiedBy>Administrator</cp:lastModifiedBy>
  <cp:revision>21</cp:revision>
  <cp:lastPrinted>2019-03-19T21:08:38Z</cp:lastPrinted>
  <dcterms:created xsi:type="dcterms:W3CDTF">2018-02-08T20:39:55Z</dcterms:created>
  <dcterms:modified xsi:type="dcterms:W3CDTF">2019-05-08T19:15:56Z</dcterms:modified>
</cp:coreProperties>
</file>